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7" r:id="rId3"/>
  </p:sldMasterIdLst>
  <p:sldIdLst>
    <p:sldId id="256" r:id="rId4"/>
    <p:sldId id="280" r:id="rId5"/>
    <p:sldId id="281" r:id="rId6"/>
    <p:sldId id="290" r:id="rId7"/>
    <p:sldId id="283" r:id="rId8"/>
    <p:sldId id="285" r:id="rId9"/>
    <p:sldId id="286" r:id="rId10"/>
    <p:sldId id="287" r:id="rId11"/>
    <p:sldId id="288" r:id="rId12"/>
    <p:sldId id="289" r:id="rId13"/>
    <p:sldId id="263" r:id="rId14"/>
    <p:sldId id="273" r:id="rId15"/>
    <p:sldId id="266" r:id="rId16"/>
    <p:sldId id="267" r:id="rId17"/>
    <p:sldId id="257" r:id="rId18"/>
    <p:sldId id="264" r:id="rId19"/>
    <p:sldId id="265" r:id="rId20"/>
    <p:sldId id="274" r:id="rId21"/>
    <p:sldId id="268" r:id="rId22"/>
    <p:sldId id="269" r:id="rId23"/>
    <p:sldId id="275" r:id="rId24"/>
    <p:sldId id="272" r:id="rId25"/>
    <p:sldId id="270" r:id="rId26"/>
    <p:sldId id="271" r:id="rId27"/>
    <p:sldId id="276" r:id="rId28"/>
    <p:sldId id="277" r:id="rId29"/>
    <p:sldId id="278" r:id="rId30"/>
    <p:sldId id="279"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napToObjects="1">
      <p:cViewPr varScale="1">
        <p:scale>
          <a:sx n="80" d="100"/>
          <a:sy n="80" d="100"/>
        </p:scale>
        <p:origin x="10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7286" y="4267751"/>
            <a:ext cx="4266378" cy="1343942"/>
          </a:xfrm>
        </p:spPr>
        <p:txBody>
          <a:bodyPr>
            <a:normAutofit/>
          </a:bodyPr>
          <a:lstStyle>
            <a:lvl1pPr algn="l">
              <a:defRPr sz="34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77286" y="5611693"/>
            <a:ext cx="5795113" cy="744657"/>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27790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75050" y="682077"/>
            <a:ext cx="4711486" cy="50881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697731" y="682078"/>
            <a:ext cx="2767782" cy="50881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add text</a:t>
            </a:r>
          </a:p>
        </p:txBody>
      </p:sp>
      <p:sp>
        <p:nvSpPr>
          <p:cNvPr id="7" name="Slide Number Placeholder 6"/>
          <p:cNvSpPr>
            <a:spLocks noGrp="1"/>
          </p:cNvSpPr>
          <p:nvPr>
            <p:ph type="sldNum" sz="quarter" idx="12"/>
          </p:nvPr>
        </p:nvSpPr>
        <p:spPr/>
        <p:txBody>
          <a:bodyPr/>
          <a:lstStyle/>
          <a:p>
            <a:fld id="{F6A3A8CF-6E5B-774F-8D81-8A72A6108B95}" type="slidenum">
              <a:rPr lang="en-US" smtClean="0"/>
              <a:t>‹#›</a:t>
            </a:fld>
            <a:endParaRPr lang="en-US"/>
          </a:p>
        </p:txBody>
      </p:sp>
      <p:sp>
        <p:nvSpPr>
          <p:cNvPr id="8" name="Title 1"/>
          <p:cNvSpPr txBox="1">
            <a:spLocks/>
          </p:cNvSpPr>
          <p:nvPr userDrawn="1"/>
        </p:nvSpPr>
        <p:spPr>
          <a:xfrm>
            <a:off x="259471" y="121686"/>
            <a:ext cx="7218481" cy="1597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400" kern="1200">
                <a:solidFill>
                  <a:schemeClr val="tx2"/>
                </a:solidFill>
                <a:latin typeface="+mj-lt"/>
                <a:ea typeface="+mj-ea"/>
                <a:cs typeface="+mj-cs"/>
              </a:defRPr>
            </a:lvl1pPr>
          </a:lstStyle>
          <a:p>
            <a:r>
              <a:rPr lang="en-US" sz="1400" dirty="0" smtClean="0"/>
              <a:t>CLICK TO EDIT MASTER TITLE STYLE</a:t>
            </a:r>
            <a:endParaRPr lang="en-US" sz="1400" dirty="0"/>
          </a:p>
        </p:txBody>
      </p:sp>
    </p:spTree>
    <p:extLst>
      <p:ext uri="{BB962C8B-B14F-4D97-AF65-F5344CB8AC3E}">
        <p14:creationId xmlns:p14="http://schemas.microsoft.com/office/powerpoint/2010/main" val="371447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97730" y="2116789"/>
            <a:ext cx="7541767" cy="360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7" name="Slide Number Placeholder 6"/>
          <p:cNvSpPr>
            <a:spLocks noGrp="1"/>
          </p:cNvSpPr>
          <p:nvPr>
            <p:ph type="sldNum" sz="quarter" idx="12"/>
          </p:nvPr>
        </p:nvSpPr>
        <p:spPr/>
        <p:txBody>
          <a:bodyPr/>
          <a:lstStyle/>
          <a:p>
            <a:fld id="{F6A3A8CF-6E5B-774F-8D81-8A72A6108B95}" type="slidenum">
              <a:rPr lang="en-US" smtClean="0"/>
              <a:t>‹#›</a:t>
            </a:fld>
            <a:endParaRPr lang="en-US"/>
          </a:p>
        </p:txBody>
      </p:sp>
      <p:sp>
        <p:nvSpPr>
          <p:cNvPr id="8" name="Title 1"/>
          <p:cNvSpPr>
            <a:spLocks noGrp="1"/>
          </p:cNvSpPr>
          <p:nvPr>
            <p:ph type="title" hasCustomPrompt="1"/>
          </p:nvPr>
        </p:nvSpPr>
        <p:spPr>
          <a:xfrm>
            <a:off x="259472" y="121686"/>
            <a:ext cx="7465074" cy="159710"/>
          </a:xfrm>
        </p:spPr>
        <p:txBody>
          <a:bodyPr/>
          <a:lstStyle>
            <a:lvl1pPr>
              <a:defRPr/>
            </a:lvl1pPr>
          </a:lstStyle>
          <a:p>
            <a:r>
              <a:rPr lang="en-US" dirty="0" smtClean="0"/>
              <a:t>CLICK TO EDIT MASTER TITLE STYLE</a:t>
            </a:r>
            <a:endParaRPr lang="en-US" dirty="0"/>
          </a:p>
        </p:txBody>
      </p:sp>
      <p:sp>
        <p:nvSpPr>
          <p:cNvPr id="9" name="Content Placeholder 3"/>
          <p:cNvSpPr>
            <a:spLocks noGrp="1"/>
          </p:cNvSpPr>
          <p:nvPr>
            <p:ph sz="half" idx="2" hasCustomPrompt="1"/>
          </p:nvPr>
        </p:nvSpPr>
        <p:spPr>
          <a:xfrm>
            <a:off x="697730" y="729117"/>
            <a:ext cx="7541768" cy="13876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add text</a:t>
            </a:r>
          </a:p>
        </p:txBody>
      </p:sp>
    </p:spTree>
    <p:extLst>
      <p:ext uri="{BB962C8B-B14F-4D97-AF65-F5344CB8AC3E}">
        <p14:creationId xmlns:p14="http://schemas.microsoft.com/office/powerpoint/2010/main" val="4231432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7286" y="4267751"/>
            <a:ext cx="4266378" cy="1343942"/>
          </a:xfrm>
        </p:spPr>
        <p:txBody>
          <a:bodyPr>
            <a:normAutofit/>
          </a:bodyPr>
          <a:lstStyle>
            <a:lvl1pPr algn="l">
              <a:defRPr sz="255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77287" y="5611695"/>
            <a:ext cx="5795113" cy="744657"/>
          </a:xfrm>
        </p:spPr>
        <p:txBody>
          <a:bodyPr>
            <a:normAutofit/>
          </a:bodyPr>
          <a:lstStyle>
            <a:lvl1pPr marL="0" indent="0" algn="l">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97420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6392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Generic">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40"/>
            <a:ext cx="7772400" cy="736789"/>
          </a:xfrm>
        </p:spPr>
        <p:txBody>
          <a:bodyPr anchor="t">
            <a:normAutofit/>
          </a:bodyPr>
          <a:lstStyle>
            <a:lvl1pPr algn="l">
              <a:defRPr sz="2550" b="0"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722313" y="2281427"/>
            <a:ext cx="7772400" cy="2125474"/>
          </a:xfrm>
        </p:spPr>
        <p:txBody>
          <a:bodyPr anchor="t">
            <a:normAutofit/>
          </a:bodyPr>
          <a:lstStyle>
            <a:lvl1pPr marL="0" indent="0">
              <a:buNone/>
              <a:defRPr sz="165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add text</a:t>
            </a:r>
          </a:p>
        </p:txBody>
      </p:sp>
      <p:sp>
        <p:nvSpPr>
          <p:cNvPr id="6" name="Slide Number Placeholder 5"/>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0675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ovation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40"/>
            <a:ext cx="7772400" cy="736789"/>
          </a:xfrm>
        </p:spPr>
        <p:txBody>
          <a:bodyPr anchor="t">
            <a:noAutofit/>
          </a:bodyPr>
          <a:lstStyle>
            <a:lvl1pPr algn="l">
              <a:defRPr sz="3600" b="0" cap="none">
                <a:solidFill>
                  <a:srgbClr val="FFFFFF"/>
                </a:solidFill>
              </a:defRPr>
            </a:lvl1pPr>
          </a:lstStyle>
          <a:p>
            <a:r>
              <a:rPr lang="en-US" dirty="0" smtClean="0"/>
              <a:t>Innovation</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999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cation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40"/>
            <a:ext cx="7772400" cy="736789"/>
          </a:xfrm>
        </p:spPr>
        <p:txBody>
          <a:bodyPr anchor="t">
            <a:noAutofit/>
          </a:bodyPr>
          <a:lstStyle>
            <a:lvl1pPr algn="l">
              <a:defRPr sz="3600" b="0" cap="none">
                <a:solidFill>
                  <a:srgbClr val="FFFFFF"/>
                </a:solidFill>
              </a:defRPr>
            </a:lvl1pPr>
          </a:lstStyle>
          <a:p>
            <a:r>
              <a:rPr lang="en-US" dirty="0" smtClean="0"/>
              <a:t>Location</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3870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paration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40"/>
            <a:ext cx="7772400" cy="736789"/>
          </a:xfrm>
        </p:spPr>
        <p:txBody>
          <a:bodyPr anchor="t">
            <a:noAutofit/>
          </a:bodyPr>
          <a:lstStyle>
            <a:lvl1pPr algn="l">
              <a:defRPr sz="3600" b="0" cap="none">
                <a:solidFill>
                  <a:srgbClr val="FFFFFF"/>
                </a:solidFill>
              </a:defRPr>
            </a:lvl1pPr>
          </a:lstStyle>
          <a:p>
            <a:r>
              <a:rPr lang="en-US" dirty="0" smtClean="0"/>
              <a:t>Preparation</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9270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ue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40"/>
            <a:ext cx="7772400" cy="736789"/>
          </a:xfrm>
        </p:spPr>
        <p:txBody>
          <a:bodyPr anchor="t">
            <a:noAutofit/>
          </a:bodyPr>
          <a:lstStyle>
            <a:lvl1pPr algn="l">
              <a:defRPr sz="3600" b="0" cap="none">
                <a:solidFill>
                  <a:srgbClr val="FFFFFF"/>
                </a:solidFill>
              </a:defRPr>
            </a:lvl1pPr>
          </a:lstStyle>
          <a:p>
            <a:r>
              <a:rPr lang="en-US" dirty="0" smtClean="0"/>
              <a:t>Value</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5943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ersity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40"/>
            <a:ext cx="7772400" cy="736789"/>
          </a:xfrm>
        </p:spPr>
        <p:txBody>
          <a:bodyPr anchor="t">
            <a:noAutofit/>
          </a:bodyPr>
          <a:lstStyle>
            <a:lvl1pPr algn="l">
              <a:defRPr sz="3600" b="0" cap="none">
                <a:solidFill>
                  <a:srgbClr val="FFFFFF"/>
                </a:solidFill>
              </a:defRPr>
            </a:lvl1pPr>
          </a:lstStyle>
          <a:p>
            <a:r>
              <a:rPr lang="en-US" smtClean="0"/>
              <a:t>Diversity</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2206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t>‹#›</a:t>
            </a:fld>
            <a:endParaRPr lang="en-US"/>
          </a:p>
        </p:txBody>
      </p:sp>
    </p:spTree>
    <p:extLst>
      <p:ext uri="{BB962C8B-B14F-4D97-AF65-F5344CB8AC3E}">
        <p14:creationId xmlns:p14="http://schemas.microsoft.com/office/powerpoint/2010/main" val="2933635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472" y="121686"/>
            <a:ext cx="6219777" cy="159710"/>
          </a:xfrm>
        </p:spPr>
        <p:txBody>
          <a:bodyPr/>
          <a:lstStyle>
            <a:lvl1pPr>
              <a:defRPr/>
            </a:lvl1pPr>
          </a:lstStyle>
          <a:p>
            <a:r>
              <a:rPr lang="en-US" dirty="0" smtClean="0"/>
              <a:t>CLICK TO EDIT MASTER TITLE STYLE</a:t>
            </a:r>
            <a:endParaRPr lang="en-US" dirty="0"/>
          </a:p>
        </p:txBody>
      </p:sp>
      <p:sp>
        <p:nvSpPr>
          <p:cNvPr id="4" name="Content Placeholder 3"/>
          <p:cNvSpPr>
            <a:spLocks noGrp="1"/>
          </p:cNvSpPr>
          <p:nvPr>
            <p:ph sz="half" idx="2" hasCustomPrompt="1"/>
          </p:nvPr>
        </p:nvSpPr>
        <p:spPr>
          <a:xfrm>
            <a:off x="697731" y="1254395"/>
            <a:ext cx="3799657" cy="45158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hasCustomPrompt="1"/>
          </p:nvPr>
        </p:nvSpPr>
        <p:spPr>
          <a:xfrm>
            <a:off x="4645026" y="1254395"/>
            <a:ext cx="3798304" cy="451581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4818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75051" y="682077"/>
            <a:ext cx="4711486" cy="508813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697731" y="682078"/>
            <a:ext cx="2767782" cy="508813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add text</a:t>
            </a:r>
          </a:p>
        </p:txBody>
      </p:sp>
      <p:sp>
        <p:nvSpPr>
          <p:cNvPr id="7" name="Slide Number Placeholder 6"/>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
        <p:nvSpPr>
          <p:cNvPr id="8" name="Title 1"/>
          <p:cNvSpPr txBox="1">
            <a:spLocks/>
          </p:cNvSpPr>
          <p:nvPr userDrawn="1"/>
        </p:nvSpPr>
        <p:spPr>
          <a:xfrm>
            <a:off x="259472" y="121686"/>
            <a:ext cx="7218481" cy="159710"/>
          </a:xfrm>
          <a:prstGeom prst="rect">
            <a:avLst/>
          </a:prstGeom>
        </p:spPr>
        <p:txBody>
          <a:bodyPr vert="horz" lIns="68580" tIns="34290" rIns="68580" bIns="34290" rtlCol="0" anchor="ctr">
            <a:noAutofit/>
          </a:bodyPr>
          <a:lstStyle>
            <a:lvl1pPr algn="l" defTabSz="457200" rtl="0" eaLnBrk="1" latinLnBrk="0" hangingPunct="1">
              <a:spcBef>
                <a:spcPct val="0"/>
              </a:spcBef>
              <a:buNone/>
              <a:defRPr sz="1400" kern="1200">
                <a:solidFill>
                  <a:schemeClr val="tx2"/>
                </a:solidFill>
                <a:latin typeface="+mj-lt"/>
                <a:ea typeface="+mj-ea"/>
                <a:cs typeface="+mj-cs"/>
              </a:defRPr>
            </a:lvl1pPr>
          </a:lstStyle>
          <a:p>
            <a:r>
              <a:rPr lang="en-US" sz="1050" dirty="0" smtClean="0">
                <a:solidFill>
                  <a:srgbClr val="0046AD"/>
                </a:solidFill>
              </a:rPr>
              <a:t>CLICK TO EDIT MASTER TITLE STYLE</a:t>
            </a:r>
            <a:endParaRPr lang="en-US" sz="1050" dirty="0">
              <a:solidFill>
                <a:srgbClr val="0046AD"/>
              </a:solidFill>
            </a:endParaRPr>
          </a:p>
        </p:txBody>
      </p:sp>
    </p:spTree>
    <p:extLst>
      <p:ext uri="{BB962C8B-B14F-4D97-AF65-F5344CB8AC3E}">
        <p14:creationId xmlns:p14="http://schemas.microsoft.com/office/powerpoint/2010/main" val="1979090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97731" y="2116789"/>
            <a:ext cx="7541767" cy="36064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7" name="Slide Number Placeholder 6"/>
          <p:cNvSpPr>
            <a:spLocks noGrp="1"/>
          </p:cNvSpPr>
          <p:nvPr>
            <p:ph type="sldNum" sz="quarter" idx="12"/>
          </p:nvPr>
        </p:nvSpPr>
        <p:spPr/>
        <p:txBody>
          <a:body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
        <p:nvSpPr>
          <p:cNvPr id="8" name="Title 1"/>
          <p:cNvSpPr>
            <a:spLocks noGrp="1"/>
          </p:cNvSpPr>
          <p:nvPr>
            <p:ph type="title" hasCustomPrompt="1"/>
          </p:nvPr>
        </p:nvSpPr>
        <p:spPr>
          <a:xfrm>
            <a:off x="259472" y="121686"/>
            <a:ext cx="7465074" cy="159710"/>
          </a:xfrm>
        </p:spPr>
        <p:txBody>
          <a:bodyPr/>
          <a:lstStyle>
            <a:lvl1pPr>
              <a:defRPr/>
            </a:lvl1pPr>
          </a:lstStyle>
          <a:p>
            <a:r>
              <a:rPr lang="en-US" dirty="0" smtClean="0"/>
              <a:t>CLICK TO EDIT MASTER TITLE STYLE</a:t>
            </a:r>
            <a:endParaRPr lang="en-US" dirty="0"/>
          </a:p>
        </p:txBody>
      </p:sp>
      <p:sp>
        <p:nvSpPr>
          <p:cNvPr id="9" name="Content Placeholder 3"/>
          <p:cNvSpPr>
            <a:spLocks noGrp="1"/>
          </p:cNvSpPr>
          <p:nvPr>
            <p:ph sz="half" idx="2" hasCustomPrompt="1"/>
          </p:nvPr>
        </p:nvSpPr>
        <p:spPr>
          <a:xfrm>
            <a:off x="697731" y="729117"/>
            <a:ext cx="7541768" cy="138767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add text</a:t>
            </a:r>
          </a:p>
        </p:txBody>
      </p:sp>
    </p:spTree>
    <p:extLst>
      <p:ext uri="{BB962C8B-B14F-4D97-AF65-F5344CB8AC3E}">
        <p14:creationId xmlns:p14="http://schemas.microsoft.com/office/powerpoint/2010/main" val="514466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78563"/>
            <a:ext cx="2133600" cy="457200"/>
          </a:xfrm>
          <a:prstGeom prst="rect">
            <a:avLst/>
          </a:prstGeom>
        </p:spPr>
        <p:txBody>
          <a:bodyPr/>
          <a:lstStyle>
            <a:lvl1pPr>
              <a:defRPr/>
            </a:lvl1pPr>
          </a:lstStyle>
          <a:p>
            <a:endParaRPr lang="en-US" altLang="en-US" dirty="0">
              <a:solidFill>
                <a:prstClr val="black"/>
              </a:solidFill>
            </a:endParaRPr>
          </a:p>
        </p:txBody>
      </p:sp>
      <p:sp>
        <p:nvSpPr>
          <p:cNvPr id="6" name="Footer Placeholder 5"/>
          <p:cNvSpPr>
            <a:spLocks noGrp="1"/>
          </p:cNvSpPr>
          <p:nvPr>
            <p:ph type="ftr" sz="quarter" idx="11"/>
          </p:nvPr>
        </p:nvSpPr>
        <p:spPr>
          <a:xfrm>
            <a:off x="3124200" y="6278563"/>
            <a:ext cx="2895600" cy="457200"/>
          </a:xfrm>
          <a:prstGeom prst="rect">
            <a:avLst/>
          </a:prstGeom>
        </p:spPr>
        <p:txBody>
          <a:bodyPr/>
          <a:lstStyle>
            <a:lvl1pPr>
              <a:defRPr/>
            </a:lvl1pPr>
          </a:lstStyle>
          <a:p>
            <a:endParaRPr lang="en-US" alt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D093DCB6-2E96-4BB6-A49D-CBD1B73FE789}" type="slidenum">
              <a:rPr lang="en-US" altLang="en-US">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64467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E1FA3CED-61A5-44C2-BA3F-7FFD65A5ABB1}" type="datetimeFigureOut">
              <a:rPr lang="en-US" smtClean="0">
                <a:solidFill>
                  <a:prstClr val="black"/>
                </a:solidFill>
              </a:rPr>
              <a:pPr/>
              <a:t>6/18/2015</a:t>
            </a:fld>
            <a:endParaRPr lang="en-US" dirty="0">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C9286E98-148B-4E3F-933D-D076084EA3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2160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882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172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169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703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84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 Generic">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38"/>
            <a:ext cx="7772400" cy="736789"/>
          </a:xfrm>
        </p:spPr>
        <p:txBody>
          <a:bodyPr anchor="t">
            <a:normAutofit/>
          </a:bodyPr>
          <a:lstStyle>
            <a:lvl1pPr algn="l">
              <a:defRPr sz="3400" b="0" cap="none">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722313" y="2281427"/>
            <a:ext cx="7772400" cy="2125474"/>
          </a:xfrm>
        </p:spPr>
        <p:txBody>
          <a:bodyPr anchor="t">
            <a:normAutofit/>
          </a:bodyPr>
          <a:lstStyle>
            <a:lvl1pPr marL="0" indent="0">
              <a:buNone/>
              <a:defRPr sz="22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add text</a:t>
            </a:r>
          </a:p>
        </p:txBody>
      </p:sp>
      <p:sp>
        <p:nvSpPr>
          <p:cNvPr id="6" name="Slide Number Placeholder 5"/>
          <p:cNvSpPr>
            <a:spLocks noGrp="1"/>
          </p:cNvSpPr>
          <p:nvPr>
            <p:ph type="sldNum" sz="quarter" idx="12"/>
          </p:nvPr>
        </p:nvSpPr>
        <p:spPr/>
        <p:txBody>
          <a:bodyPr/>
          <a:lstStyle/>
          <a:p>
            <a:fld id="{F6A3A8CF-6E5B-774F-8D81-8A72A6108B95}" type="slidenum">
              <a:rPr lang="en-US" smtClean="0"/>
              <a:t>‹#›</a:t>
            </a:fld>
            <a:endParaRPr lang="en-US"/>
          </a:p>
        </p:txBody>
      </p:sp>
    </p:spTree>
    <p:extLst>
      <p:ext uri="{BB962C8B-B14F-4D97-AF65-F5344CB8AC3E}">
        <p14:creationId xmlns:p14="http://schemas.microsoft.com/office/powerpoint/2010/main" val="2501118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787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528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962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938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45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345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ovation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38"/>
            <a:ext cx="7772400" cy="736789"/>
          </a:xfrm>
        </p:spPr>
        <p:txBody>
          <a:bodyPr anchor="t">
            <a:noAutofit/>
          </a:bodyPr>
          <a:lstStyle>
            <a:lvl1pPr algn="l">
              <a:defRPr sz="4800" b="0" cap="none">
                <a:solidFill>
                  <a:srgbClr val="FFFFFF"/>
                </a:solidFill>
              </a:defRPr>
            </a:lvl1pPr>
          </a:lstStyle>
          <a:p>
            <a:r>
              <a:rPr lang="en-US" dirty="0" smtClean="0"/>
              <a:t>Innovation</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t>‹#›</a:t>
            </a:fld>
            <a:endParaRPr lang="en-US"/>
          </a:p>
        </p:txBody>
      </p:sp>
    </p:spTree>
    <p:extLst>
      <p:ext uri="{BB962C8B-B14F-4D97-AF65-F5344CB8AC3E}">
        <p14:creationId xmlns:p14="http://schemas.microsoft.com/office/powerpoint/2010/main" val="403985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cation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38"/>
            <a:ext cx="7772400" cy="736789"/>
          </a:xfrm>
        </p:spPr>
        <p:txBody>
          <a:bodyPr anchor="t">
            <a:noAutofit/>
          </a:bodyPr>
          <a:lstStyle>
            <a:lvl1pPr algn="l">
              <a:defRPr sz="4800" b="0" cap="none">
                <a:solidFill>
                  <a:srgbClr val="FFFFFF"/>
                </a:solidFill>
              </a:defRPr>
            </a:lvl1pPr>
          </a:lstStyle>
          <a:p>
            <a:r>
              <a:rPr lang="en-US" dirty="0" smtClean="0"/>
              <a:t>Location</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t>‹#›</a:t>
            </a:fld>
            <a:endParaRPr lang="en-US"/>
          </a:p>
        </p:txBody>
      </p:sp>
    </p:spTree>
    <p:extLst>
      <p:ext uri="{BB962C8B-B14F-4D97-AF65-F5344CB8AC3E}">
        <p14:creationId xmlns:p14="http://schemas.microsoft.com/office/powerpoint/2010/main" val="272331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paration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38"/>
            <a:ext cx="7772400" cy="736789"/>
          </a:xfrm>
        </p:spPr>
        <p:txBody>
          <a:bodyPr anchor="t">
            <a:noAutofit/>
          </a:bodyPr>
          <a:lstStyle>
            <a:lvl1pPr algn="l">
              <a:defRPr sz="4800" b="0" cap="none">
                <a:solidFill>
                  <a:srgbClr val="FFFFFF"/>
                </a:solidFill>
              </a:defRPr>
            </a:lvl1pPr>
          </a:lstStyle>
          <a:p>
            <a:r>
              <a:rPr lang="en-US" dirty="0" smtClean="0"/>
              <a:t>Preparation</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t>‹#›</a:t>
            </a:fld>
            <a:endParaRPr lang="en-US"/>
          </a:p>
        </p:txBody>
      </p:sp>
    </p:spTree>
    <p:extLst>
      <p:ext uri="{BB962C8B-B14F-4D97-AF65-F5344CB8AC3E}">
        <p14:creationId xmlns:p14="http://schemas.microsoft.com/office/powerpoint/2010/main" val="365907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alue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38"/>
            <a:ext cx="7772400" cy="736789"/>
          </a:xfrm>
        </p:spPr>
        <p:txBody>
          <a:bodyPr anchor="t">
            <a:noAutofit/>
          </a:bodyPr>
          <a:lstStyle>
            <a:lvl1pPr algn="l">
              <a:defRPr sz="4800" b="0" cap="none">
                <a:solidFill>
                  <a:srgbClr val="FFFFFF"/>
                </a:solidFill>
              </a:defRPr>
            </a:lvl1pPr>
          </a:lstStyle>
          <a:p>
            <a:r>
              <a:rPr lang="en-US" dirty="0" smtClean="0"/>
              <a:t>Value</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t>‹#›</a:t>
            </a:fld>
            <a:endParaRPr lang="en-US"/>
          </a:p>
        </p:txBody>
      </p:sp>
    </p:spTree>
    <p:extLst>
      <p:ext uri="{BB962C8B-B14F-4D97-AF65-F5344CB8AC3E}">
        <p14:creationId xmlns:p14="http://schemas.microsoft.com/office/powerpoint/2010/main" val="2616981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ersity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544638"/>
            <a:ext cx="7772400" cy="736789"/>
          </a:xfrm>
        </p:spPr>
        <p:txBody>
          <a:bodyPr anchor="t">
            <a:noAutofit/>
          </a:bodyPr>
          <a:lstStyle>
            <a:lvl1pPr algn="l">
              <a:defRPr sz="4800" b="0" cap="none">
                <a:solidFill>
                  <a:srgbClr val="FFFFFF"/>
                </a:solidFill>
              </a:defRPr>
            </a:lvl1pPr>
          </a:lstStyle>
          <a:p>
            <a:r>
              <a:rPr lang="en-US" smtClean="0"/>
              <a:t>Diversity</a:t>
            </a:r>
            <a:endParaRPr lang="en-US" dirty="0"/>
          </a:p>
        </p:txBody>
      </p:sp>
      <p:sp>
        <p:nvSpPr>
          <p:cNvPr id="6" name="Slide Number Placeholder 5"/>
          <p:cNvSpPr>
            <a:spLocks noGrp="1"/>
          </p:cNvSpPr>
          <p:nvPr>
            <p:ph type="sldNum" sz="quarter" idx="12"/>
          </p:nvPr>
        </p:nvSpPr>
        <p:spPr/>
        <p:txBody>
          <a:bodyPr/>
          <a:lstStyle/>
          <a:p>
            <a:fld id="{F6A3A8CF-6E5B-774F-8D81-8A72A6108B95}" type="slidenum">
              <a:rPr lang="en-US" smtClean="0"/>
              <a:t>‹#›</a:t>
            </a:fld>
            <a:endParaRPr lang="en-US"/>
          </a:p>
        </p:txBody>
      </p:sp>
    </p:spTree>
    <p:extLst>
      <p:ext uri="{BB962C8B-B14F-4D97-AF65-F5344CB8AC3E}">
        <p14:creationId xmlns:p14="http://schemas.microsoft.com/office/powerpoint/2010/main" val="1027323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471" y="121686"/>
            <a:ext cx="6219777" cy="159710"/>
          </a:xfrm>
        </p:spPr>
        <p:txBody>
          <a:bodyPr/>
          <a:lstStyle>
            <a:lvl1pPr>
              <a:defRPr/>
            </a:lvl1pPr>
          </a:lstStyle>
          <a:p>
            <a:r>
              <a:rPr lang="en-US" dirty="0" smtClean="0"/>
              <a:t>CLICK TO EDIT MASTER TITLE STYLE</a:t>
            </a:r>
            <a:endParaRPr lang="en-US" dirty="0"/>
          </a:p>
        </p:txBody>
      </p:sp>
      <p:sp>
        <p:nvSpPr>
          <p:cNvPr id="4" name="Content Placeholder 3"/>
          <p:cNvSpPr>
            <a:spLocks noGrp="1"/>
          </p:cNvSpPr>
          <p:nvPr>
            <p:ph sz="half" idx="2" hasCustomPrompt="1"/>
          </p:nvPr>
        </p:nvSpPr>
        <p:spPr>
          <a:xfrm>
            <a:off x="697730" y="1254393"/>
            <a:ext cx="3799657" cy="45158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hasCustomPrompt="1"/>
          </p:nvPr>
        </p:nvSpPr>
        <p:spPr>
          <a:xfrm>
            <a:off x="4645026" y="1254393"/>
            <a:ext cx="3798304" cy="45158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F6A3A8CF-6E5B-774F-8D81-8A72A6108B95}" type="slidenum">
              <a:rPr lang="en-US" smtClean="0"/>
              <a:t>‹#›</a:t>
            </a:fld>
            <a:endParaRPr lang="en-US"/>
          </a:p>
        </p:txBody>
      </p:sp>
    </p:spTree>
    <p:extLst>
      <p:ext uri="{BB962C8B-B14F-4D97-AF65-F5344CB8AC3E}">
        <p14:creationId xmlns:p14="http://schemas.microsoft.com/office/powerpoint/2010/main" val="160883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471" y="121686"/>
            <a:ext cx="7483569" cy="15971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2850" y="573166"/>
            <a:ext cx="7880675" cy="5063761"/>
          </a:xfrm>
          <a:prstGeom prst="rect">
            <a:avLst/>
          </a:prstGeom>
        </p:spPr>
        <p:txBody>
          <a:bodyPr vert="horz" lIns="91440" tIns="45720" rIns="91440" bIns="45720" rtlCol="0">
            <a:normAutofit/>
          </a:bodyPr>
          <a:lstStyle/>
          <a:p>
            <a:pPr lvl="0"/>
            <a:r>
              <a:rPr lang="en-US" dirty="0" smtClean="0"/>
              <a:t>Click to edit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endParaRPr lang="en-US" dirty="0"/>
          </a:p>
        </p:txBody>
      </p:sp>
      <p:sp>
        <p:nvSpPr>
          <p:cNvPr id="6" name="Slide Number Placeholder 5"/>
          <p:cNvSpPr>
            <a:spLocks noGrp="1"/>
          </p:cNvSpPr>
          <p:nvPr>
            <p:ph type="sldNum" sz="quarter" idx="4"/>
          </p:nvPr>
        </p:nvSpPr>
        <p:spPr>
          <a:xfrm>
            <a:off x="236657" y="6023156"/>
            <a:ext cx="2133600" cy="401638"/>
          </a:xfrm>
          <a:prstGeom prst="rect">
            <a:avLst/>
          </a:prstGeom>
        </p:spPr>
        <p:txBody>
          <a:bodyPr vert="horz" lIns="91440" tIns="45720" rIns="91440" bIns="45720" rtlCol="0" anchor="ctr"/>
          <a:lstStyle>
            <a:lvl1pPr algn="l">
              <a:defRPr sz="2000">
                <a:solidFill>
                  <a:schemeClr val="tx1">
                    <a:tint val="75000"/>
                  </a:schemeClr>
                </a:solidFill>
              </a:defRPr>
            </a:lvl1pPr>
          </a:lstStyle>
          <a:p>
            <a:fld id="{F6A3A8CF-6E5B-774F-8D81-8A72A6108B95}" type="slidenum">
              <a:rPr lang="en-US" smtClean="0"/>
              <a:pPr/>
              <a:t>‹#›</a:t>
            </a:fld>
            <a:endParaRPr lang="en-US" dirty="0"/>
          </a:p>
        </p:txBody>
      </p:sp>
    </p:spTree>
    <p:extLst>
      <p:ext uri="{BB962C8B-B14F-4D97-AF65-F5344CB8AC3E}">
        <p14:creationId xmlns:p14="http://schemas.microsoft.com/office/powerpoint/2010/main" val="284895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9" r:id="rId5"/>
    <p:sldLayoutId id="2147483660" r:id="rId6"/>
    <p:sldLayoutId id="2147483661" r:id="rId7"/>
    <p:sldLayoutId id="2147483662" r:id="rId8"/>
    <p:sldLayoutId id="2147483653" r:id="rId9"/>
    <p:sldLayoutId id="2147483656" r:id="rId10"/>
    <p:sldLayoutId id="2147483657" r:id="rId11"/>
  </p:sldLayoutIdLst>
  <p:txStyles>
    <p:titleStyle>
      <a:lvl1pPr algn="l" defTabSz="457200" rtl="0" eaLnBrk="1" latinLnBrk="0" hangingPunct="1">
        <a:spcBef>
          <a:spcPct val="0"/>
        </a:spcBef>
        <a:buNone/>
        <a:defRPr sz="1400" kern="1200">
          <a:solidFill>
            <a:schemeClr val="tx2"/>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bg1"/>
          </a:solidFill>
          <a:latin typeface="+mn-lt"/>
          <a:ea typeface="+mn-ea"/>
          <a:cs typeface="+mn-cs"/>
        </a:defRPr>
      </a:lvl1pPr>
      <a:lvl2pPr marL="3175"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3175" indent="0" algn="l" defTabSz="457200" rtl="0" eaLnBrk="1" latinLnBrk="0" hangingPunct="1">
        <a:spcBef>
          <a:spcPct val="20000"/>
        </a:spcBef>
        <a:buFont typeface="Arial"/>
        <a:buNone/>
        <a:defRPr sz="1700" kern="1200">
          <a:solidFill>
            <a:schemeClr val="tx1"/>
          </a:solidFill>
          <a:latin typeface="+mn-lt"/>
          <a:ea typeface="+mn-ea"/>
          <a:cs typeface="+mn-cs"/>
        </a:defRPr>
      </a:lvl3pPr>
      <a:lvl4pPr marL="228600" indent="-228600" algn="l" defTabSz="457200" rtl="0" eaLnBrk="1" latinLnBrk="0" hangingPunct="1">
        <a:spcBef>
          <a:spcPct val="20000"/>
        </a:spcBef>
        <a:buClr>
          <a:schemeClr val="tx2"/>
        </a:buClr>
        <a:buFont typeface="Arial"/>
        <a:buChar char="•"/>
        <a:defRPr sz="1700" kern="1200">
          <a:solidFill>
            <a:schemeClr val="tx1"/>
          </a:solidFill>
          <a:latin typeface="+mn-lt"/>
          <a:ea typeface="+mn-ea"/>
          <a:cs typeface="+mn-cs"/>
        </a:defRPr>
      </a:lvl4pPr>
      <a:lvl5pPr marL="457200" indent="-228600" algn="l" defTabSz="457200" rtl="0" eaLnBrk="1" latinLnBrk="0" hangingPunct="1">
        <a:spcBef>
          <a:spcPct val="20000"/>
        </a:spcBef>
        <a:buClr>
          <a:schemeClr val="accent2"/>
        </a:buClr>
        <a:buFont typeface="Arial"/>
        <a:buChar char="•"/>
        <a:defRPr sz="1700" kern="1200">
          <a:solidFill>
            <a:schemeClr val="tx1"/>
          </a:solidFill>
          <a:latin typeface="+mn-lt"/>
          <a:ea typeface="+mn-ea"/>
          <a:cs typeface="+mn-cs"/>
        </a:defRPr>
      </a:lvl5pPr>
      <a:lvl6pPr marL="681038" indent="-228600" algn="l" defTabSz="457200" rtl="0" eaLnBrk="1" latinLnBrk="0" hangingPunct="1">
        <a:spcBef>
          <a:spcPct val="20000"/>
        </a:spcBef>
        <a:buClr>
          <a:schemeClr val="bg1"/>
        </a:buClr>
        <a:buFont typeface="Arial"/>
        <a:buChar char="•"/>
        <a:defRPr sz="1400" kern="1200">
          <a:solidFill>
            <a:schemeClr val="bg1"/>
          </a:solidFill>
          <a:latin typeface="+mn-lt"/>
          <a:ea typeface="+mn-ea"/>
          <a:cs typeface="+mn-cs"/>
        </a:defRPr>
      </a:lvl6pPr>
      <a:lvl7pPr marL="917575" indent="-228600" algn="l" defTabSz="457200" rtl="0" eaLnBrk="1" latinLnBrk="0" hangingPunct="1">
        <a:spcBef>
          <a:spcPct val="20000"/>
        </a:spcBef>
        <a:buFont typeface="Arial"/>
        <a:buChar char="•"/>
        <a:defRPr sz="1400" kern="1200">
          <a:solidFill>
            <a:srgbClr val="5E6A7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472" y="121686"/>
            <a:ext cx="7483569" cy="15971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2851" y="573168"/>
            <a:ext cx="7880675" cy="5063761"/>
          </a:xfrm>
          <a:prstGeom prst="rect">
            <a:avLst/>
          </a:prstGeom>
        </p:spPr>
        <p:txBody>
          <a:bodyPr vert="horz" lIns="91440" tIns="45720" rIns="91440" bIns="45720" rtlCol="0">
            <a:normAutofit/>
          </a:bodyPr>
          <a:lstStyle/>
          <a:p>
            <a:pPr lvl="0"/>
            <a:r>
              <a:rPr lang="en-US" dirty="0" smtClean="0"/>
              <a:t>Click to edit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endParaRPr lang="en-US" dirty="0"/>
          </a:p>
        </p:txBody>
      </p:sp>
      <p:sp>
        <p:nvSpPr>
          <p:cNvPr id="6" name="Slide Number Placeholder 5"/>
          <p:cNvSpPr>
            <a:spLocks noGrp="1"/>
          </p:cNvSpPr>
          <p:nvPr>
            <p:ph type="sldNum" sz="quarter" idx="4"/>
          </p:nvPr>
        </p:nvSpPr>
        <p:spPr>
          <a:xfrm>
            <a:off x="236657" y="6023156"/>
            <a:ext cx="2133600" cy="401638"/>
          </a:xfrm>
          <a:prstGeom prst="rect">
            <a:avLst/>
          </a:prstGeom>
        </p:spPr>
        <p:txBody>
          <a:bodyPr vert="horz" lIns="91440" tIns="45720" rIns="91440" bIns="45720" rtlCol="0" anchor="ctr"/>
          <a:lstStyle>
            <a:lvl1pPr algn="l">
              <a:defRPr sz="1500">
                <a:solidFill>
                  <a:schemeClr val="tx1">
                    <a:tint val="75000"/>
                  </a:schemeClr>
                </a:solidFill>
              </a:defRPr>
            </a:lvl1pPr>
          </a:lstStyle>
          <a:p>
            <a:fld id="{F6A3A8CF-6E5B-774F-8D81-8A72A6108B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882257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342900" rtl="0" eaLnBrk="1" latinLnBrk="0" hangingPunct="1">
        <a:spcBef>
          <a:spcPct val="0"/>
        </a:spcBef>
        <a:buNone/>
        <a:defRPr sz="1050" kern="1200">
          <a:solidFill>
            <a:schemeClr val="tx2"/>
          </a:solidFill>
          <a:latin typeface="+mj-lt"/>
          <a:ea typeface="+mj-ea"/>
          <a:cs typeface="+mj-cs"/>
        </a:defRPr>
      </a:lvl1pPr>
    </p:titleStyle>
    <p:bodyStyle>
      <a:lvl1pPr marL="0" indent="0" algn="l" defTabSz="342900" rtl="0" eaLnBrk="1" latinLnBrk="0" hangingPunct="1">
        <a:spcBef>
          <a:spcPct val="20000"/>
        </a:spcBef>
        <a:buFont typeface="Arial"/>
        <a:buNone/>
        <a:defRPr sz="2400" kern="1200">
          <a:solidFill>
            <a:schemeClr val="bg1"/>
          </a:solidFill>
          <a:latin typeface="+mn-lt"/>
          <a:ea typeface="+mn-ea"/>
          <a:cs typeface="+mn-cs"/>
        </a:defRPr>
      </a:lvl1pPr>
      <a:lvl2pPr marL="2381" indent="0" algn="l" defTabSz="342900" rtl="0" eaLnBrk="1" latinLnBrk="0" hangingPunct="1">
        <a:spcBef>
          <a:spcPct val="20000"/>
        </a:spcBef>
        <a:buFont typeface="Arial"/>
        <a:buNone/>
        <a:defRPr sz="1500" b="1" kern="1200">
          <a:solidFill>
            <a:schemeClr val="tx1"/>
          </a:solidFill>
          <a:latin typeface="+mn-lt"/>
          <a:ea typeface="+mn-ea"/>
          <a:cs typeface="+mn-cs"/>
        </a:defRPr>
      </a:lvl2pPr>
      <a:lvl3pPr marL="2381" indent="0" algn="l" defTabSz="342900" rtl="0" eaLnBrk="1" latinLnBrk="0" hangingPunct="1">
        <a:spcBef>
          <a:spcPct val="20000"/>
        </a:spcBef>
        <a:buFont typeface="Arial"/>
        <a:buNone/>
        <a:defRPr sz="1275" kern="1200">
          <a:solidFill>
            <a:schemeClr val="tx1"/>
          </a:solidFill>
          <a:latin typeface="+mn-lt"/>
          <a:ea typeface="+mn-ea"/>
          <a:cs typeface="+mn-cs"/>
        </a:defRPr>
      </a:lvl3pPr>
      <a:lvl4pPr marL="171450" indent="-171450" algn="l" defTabSz="342900" rtl="0" eaLnBrk="1" latinLnBrk="0" hangingPunct="1">
        <a:spcBef>
          <a:spcPct val="20000"/>
        </a:spcBef>
        <a:buClr>
          <a:schemeClr val="tx2"/>
        </a:buClr>
        <a:buFont typeface="Arial"/>
        <a:buChar char="•"/>
        <a:defRPr sz="1275" kern="1200">
          <a:solidFill>
            <a:schemeClr val="tx1"/>
          </a:solidFill>
          <a:latin typeface="+mn-lt"/>
          <a:ea typeface="+mn-ea"/>
          <a:cs typeface="+mn-cs"/>
        </a:defRPr>
      </a:lvl4pPr>
      <a:lvl5pPr marL="342900" indent="-171450" algn="l" defTabSz="342900" rtl="0" eaLnBrk="1" latinLnBrk="0" hangingPunct="1">
        <a:spcBef>
          <a:spcPct val="20000"/>
        </a:spcBef>
        <a:buClr>
          <a:schemeClr val="accent2"/>
        </a:buClr>
        <a:buFont typeface="Arial"/>
        <a:buChar char="•"/>
        <a:defRPr sz="1275" kern="1200">
          <a:solidFill>
            <a:schemeClr val="tx1"/>
          </a:solidFill>
          <a:latin typeface="+mn-lt"/>
          <a:ea typeface="+mn-ea"/>
          <a:cs typeface="+mn-cs"/>
        </a:defRPr>
      </a:lvl5pPr>
      <a:lvl6pPr marL="510779" indent="-171450" algn="l" defTabSz="342900" rtl="0" eaLnBrk="1" latinLnBrk="0" hangingPunct="1">
        <a:spcBef>
          <a:spcPct val="20000"/>
        </a:spcBef>
        <a:buClr>
          <a:schemeClr val="bg1"/>
        </a:buClr>
        <a:buFont typeface="Arial"/>
        <a:buChar char="•"/>
        <a:defRPr sz="1050" kern="1200">
          <a:solidFill>
            <a:schemeClr val="bg1"/>
          </a:solidFill>
          <a:latin typeface="+mn-lt"/>
          <a:ea typeface="+mn-ea"/>
          <a:cs typeface="+mn-cs"/>
        </a:defRPr>
      </a:lvl6pPr>
      <a:lvl7pPr marL="688181" indent="-171450" algn="l" defTabSz="342900" rtl="0" eaLnBrk="1" latinLnBrk="0" hangingPunct="1">
        <a:spcBef>
          <a:spcPct val="20000"/>
        </a:spcBef>
        <a:buFont typeface="Arial"/>
        <a:buChar char="•"/>
        <a:defRPr sz="1050" kern="1200">
          <a:solidFill>
            <a:srgbClr val="5E6A7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6/18/15</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Beth Donahue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14327D-3C51-7041-81B2-416FA6E356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0167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1231" y="2450123"/>
            <a:ext cx="7104836" cy="3533897"/>
          </a:xfrm>
        </p:spPr>
        <p:txBody>
          <a:bodyPr>
            <a:normAutofit/>
          </a:bodyPr>
          <a:lstStyle/>
          <a:p>
            <a:r>
              <a:rPr lang="en-US" sz="4400" b="1" dirty="0" err="1">
                <a:solidFill>
                  <a:schemeClr val="tx1"/>
                </a:solidFill>
              </a:rPr>
              <a:t>Distruptalicious</a:t>
            </a:r>
            <a:r>
              <a:rPr lang="en-US" sz="4400" b="1" dirty="0">
                <a:solidFill>
                  <a:schemeClr val="tx1"/>
                </a:solidFill>
              </a:rPr>
              <a:t> Legal Instruction: </a:t>
            </a:r>
            <a:r>
              <a:rPr lang="en-US" sz="4400" b="1" dirty="0" smtClean="0">
                <a:solidFill>
                  <a:schemeClr val="tx1"/>
                </a:solidFill>
              </a:rPr>
              <a:t/>
            </a:r>
            <a:br>
              <a:rPr lang="en-US" sz="4400" b="1" dirty="0" smtClean="0">
                <a:solidFill>
                  <a:schemeClr val="tx1"/>
                </a:solidFill>
              </a:rPr>
            </a:br>
            <a:r>
              <a:rPr lang="en-US" sz="4400" b="1" dirty="0" smtClean="0">
                <a:solidFill>
                  <a:schemeClr val="tx1"/>
                </a:solidFill>
              </a:rPr>
              <a:t>A </a:t>
            </a:r>
            <a:r>
              <a:rPr lang="en-US" sz="4400" b="1" dirty="0">
                <a:solidFill>
                  <a:schemeClr val="tx1"/>
                </a:solidFill>
              </a:rPr>
              <a:t>year of learning outcomes and multiple assessments</a:t>
            </a:r>
            <a:r>
              <a:rPr lang="en-US" b="1" dirty="0"/>
              <a:t/>
            </a:r>
            <a:br>
              <a:rPr lang="en-US" b="1" dirty="0"/>
            </a:br>
            <a:endParaRPr lang="en-US" dirty="0"/>
          </a:p>
        </p:txBody>
      </p:sp>
      <p:sp>
        <p:nvSpPr>
          <p:cNvPr id="3" name="Subtitle 2"/>
          <p:cNvSpPr>
            <a:spLocks noGrp="1"/>
          </p:cNvSpPr>
          <p:nvPr>
            <p:ph type="subTitle" idx="1"/>
          </p:nvPr>
        </p:nvSpPr>
        <p:spPr>
          <a:xfrm>
            <a:off x="2109825" y="5984021"/>
            <a:ext cx="6167647" cy="744657"/>
          </a:xfrm>
        </p:spPr>
        <p:txBody>
          <a:bodyPr/>
          <a:lstStyle/>
          <a:p>
            <a:r>
              <a:rPr lang="en-US" dirty="0" smtClean="0"/>
              <a:t>By Eric Porterfield, Jenny Wondracek, and Beth Donahue</a:t>
            </a:r>
            <a:endParaRPr lang="en-US" dirty="0"/>
          </a:p>
        </p:txBody>
      </p:sp>
    </p:spTree>
    <p:extLst>
      <p:ext uri="{BB962C8B-B14F-4D97-AF65-F5344CB8AC3E}">
        <p14:creationId xmlns:p14="http://schemas.microsoft.com/office/powerpoint/2010/main" val="1282994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5" name="Content Placeholder 4"/>
          <p:cNvSpPr>
            <a:spLocks noGrp="1"/>
          </p:cNvSpPr>
          <p:nvPr>
            <p:ph idx="1"/>
          </p:nvPr>
        </p:nvSpPr>
        <p:spPr/>
        <p:txBody>
          <a:bodyPr>
            <a:normAutofit fontScale="92500"/>
          </a:bodyPr>
          <a:lstStyle/>
          <a:p>
            <a:r>
              <a:rPr lang="en-US" b="1" i="1" dirty="0">
                <a:solidFill>
                  <a:srgbClr val="000000"/>
                </a:solidFill>
                <a:latin typeface="Times New Roman" panose="02020603050405020304" pitchFamily="18" charset="0"/>
              </a:rPr>
              <a:t>Interpretation 315-1 </a:t>
            </a:r>
            <a:r>
              <a:rPr lang="en-US" i="1" dirty="0">
                <a:solidFill>
                  <a:srgbClr val="000000"/>
                </a:solidFill>
                <a:latin typeface="Times New Roman" panose="02020603050405020304" pitchFamily="18" charset="0"/>
              </a:rPr>
              <a:t>Examples of methods that may be used to measure the degree to which students have attained competency in the school’s student learning outcomes include review of the records the law school maintains to measure individual student achievement pursuant to Standard 314; evaluation of student learning portfolios; student evaluation of the sufficiency of their education; student performance in capstone courses or other courses that appropriately assess a variety of skills and knowledge; bar exam passage rates; placement rates; surveys of attorneys, judges, and alumni; and assessment of student performance by judges, attorneys, or law professors from other schools. The methods used to measure the degree of student achievement of learning outcomes are likely to differ from school to school and law schools are not required by this standard to use any particular methods. </a:t>
            </a:r>
            <a:endParaRPr lang="en-US" dirty="0"/>
          </a:p>
        </p:txBody>
      </p:sp>
    </p:spTree>
    <p:extLst>
      <p:ext uri="{BB962C8B-B14F-4D97-AF65-F5344CB8AC3E}">
        <p14:creationId xmlns:p14="http://schemas.microsoft.com/office/powerpoint/2010/main" val="1885685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24179" b="6505"/>
          <a:stretch/>
        </p:blipFill>
        <p:spPr>
          <a:xfrm>
            <a:off x="829734" y="2006600"/>
            <a:ext cx="7353300" cy="2548467"/>
          </a:xfrm>
          <a:prstGeom prst="rect">
            <a:avLst/>
          </a:prstGeom>
        </p:spPr>
      </p:pic>
    </p:spTree>
    <p:extLst>
      <p:ext uri="{BB962C8B-B14F-4D97-AF65-F5344CB8AC3E}">
        <p14:creationId xmlns:p14="http://schemas.microsoft.com/office/powerpoint/2010/main" val="1425531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a:p>
        </p:txBody>
      </p:sp>
      <p:sp>
        <p:nvSpPr>
          <p:cNvPr id="6" name="Content Placeholder 5"/>
          <p:cNvSpPr>
            <a:spLocks noGrp="1"/>
          </p:cNvSpPr>
          <p:nvPr>
            <p:ph sz="half" idx="2"/>
          </p:nvPr>
        </p:nvSpPr>
        <p:spPr>
          <a:xfrm>
            <a:off x="807797" y="2751666"/>
            <a:ext cx="7541768" cy="821389"/>
          </a:xfrm>
        </p:spPr>
        <p:txBody>
          <a:bodyPr>
            <a:noAutofit/>
          </a:bodyPr>
          <a:lstStyle/>
          <a:p>
            <a:pPr algn="ctr"/>
            <a:r>
              <a:rPr lang="en-US" sz="5400" dirty="0" smtClean="0">
                <a:solidFill>
                  <a:schemeClr val="tx1"/>
                </a:solidFill>
              </a:rPr>
              <a:t>Learning Outcomes</a:t>
            </a:r>
            <a:endParaRPr lang="en-US" sz="5400" dirty="0">
              <a:solidFill>
                <a:schemeClr val="tx1"/>
              </a:solidFill>
            </a:endParaRPr>
          </a:p>
        </p:txBody>
      </p:sp>
    </p:spTree>
    <p:extLst>
      <p:ext uri="{BB962C8B-B14F-4D97-AF65-F5344CB8AC3E}">
        <p14:creationId xmlns:p14="http://schemas.microsoft.com/office/powerpoint/2010/main" val="1866568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366903" y="1430867"/>
            <a:ext cx="8460529" cy="3335865"/>
          </a:xfrm>
          <a:prstGeom prst="rect">
            <a:avLst/>
          </a:prstGeom>
        </p:spPr>
      </p:pic>
    </p:spTree>
    <p:extLst>
      <p:ext uri="{BB962C8B-B14F-4D97-AF65-F5344CB8AC3E}">
        <p14:creationId xmlns:p14="http://schemas.microsoft.com/office/powerpoint/2010/main" val="3325905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 y="787713"/>
            <a:ext cx="9134472" cy="4588620"/>
          </a:xfrm>
          <a:prstGeom prst="rect">
            <a:avLst/>
          </a:prstGeom>
        </p:spPr>
      </p:pic>
    </p:spTree>
    <p:extLst>
      <p:ext uri="{BB962C8B-B14F-4D97-AF65-F5344CB8AC3E}">
        <p14:creationId xmlns:p14="http://schemas.microsoft.com/office/powerpoint/2010/main" val="3381741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355600" y="865654"/>
            <a:ext cx="8466667" cy="4188912"/>
          </a:xfrm>
          <a:prstGeom prst="rect">
            <a:avLst/>
          </a:prstGeom>
        </p:spPr>
      </p:pic>
    </p:spTree>
    <p:extLst>
      <p:ext uri="{BB962C8B-B14F-4D97-AF65-F5344CB8AC3E}">
        <p14:creationId xmlns:p14="http://schemas.microsoft.com/office/powerpoint/2010/main" val="2514702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361151" y="956733"/>
            <a:ext cx="8445595" cy="4267200"/>
          </a:xfrm>
          <a:prstGeom prst="rect">
            <a:avLst/>
          </a:prstGeom>
        </p:spPr>
      </p:pic>
    </p:spTree>
    <p:extLst>
      <p:ext uri="{BB962C8B-B14F-4D97-AF65-F5344CB8AC3E}">
        <p14:creationId xmlns:p14="http://schemas.microsoft.com/office/powerpoint/2010/main" val="319830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rotWithShape="1">
          <a:blip r:embed="rId2"/>
          <a:srcRect t="24323" r="82648"/>
          <a:stretch/>
        </p:blipFill>
        <p:spPr>
          <a:xfrm>
            <a:off x="3306233" y="403643"/>
            <a:ext cx="2527300" cy="5569201"/>
          </a:xfrm>
          <a:prstGeom prst="rect">
            <a:avLst/>
          </a:prstGeom>
        </p:spPr>
      </p:pic>
    </p:spTree>
    <p:extLst>
      <p:ext uri="{BB962C8B-B14F-4D97-AF65-F5344CB8AC3E}">
        <p14:creationId xmlns:p14="http://schemas.microsoft.com/office/powerpoint/2010/main" val="38597929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a:p>
        </p:txBody>
      </p:sp>
      <p:sp>
        <p:nvSpPr>
          <p:cNvPr id="6" name="Content Placeholder 5"/>
          <p:cNvSpPr>
            <a:spLocks noGrp="1"/>
          </p:cNvSpPr>
          <p:nvPr>
            <p:ph sz="half" idx="2"/>
          </p:nvPr>
        </p:nvSpPr>
        <p:spPr>
          <a:xfrm>
            <a:off x="697730" y="2734732"/>
            <a:ext cx="7541768" cy="821389"/>
          </a:xfrm>
        </p:spPr>
        <p:txBody>
          <a:bodyPr>
            <a:noAutofit/>
          </a:bodyPr>
          <a:lstStyle/>
          <a:p>
            <a:pPr algn="ctr"/>
            <a:r>
              <a:rPr lang="en-US" sz="5400" dirty="0" smtClean="0">
                <a:solidFill>
                  <a:schemeClr val="tx1"/>
                </a:solidFill>
              </a:rPr>
              <a:t>Rubrics</a:t>
            </a:r>
            <a:endParaRPr lang="en-US" sz="5400" dirty="0">
              <a:solidFill>
                <a:schemeClr val="tx1"/>
              </a:solidFill>
            </a:endParaRPr>
          </a:p>
        </p:txBody>
      </p:sp>
    </p:spTree>
    <p:extLst>
      <p:ext uri="{BB962C8B-B14F-4D97-AF65-F5344CB8AC3E}">
        <p14:creationId xmlns:p14="http://schemas.microsoft.com/office/powerpoint/2010/main" val="2968059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59266" y="997391"/>
            <a:ext cx="9058664" cy="4192676"/>
          </a:xfrm>
          <a:prstGeom prst="rect">
            <a:avLst/>
          </a:prstGeom>
        </p:spPr>
      </p:pic>
    </p:spTree>
    <p:extLst>
      <p:ext uri="{BB962C8B-B14F-4D97-AF65-F5344CB8AC3E}">
        <p14:creationId xmlns:p14="http://schemas.microsoft.com/office/powerpoint/2010/main" val="1436569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2420" r="3071"/>
          <a:stretch/>
        </p:blipFill>
        <p:spPr>
          <a:xfrm>
            <a:off x="554487" y="1622165"/>
            <a:ext cx="4931914" cy="4028358"/>
          </a:xfrm>
        </p:spPr>
      </p:pic>
      <p:pic>
        <p:nvPicPr>
          <p:cNvPr id="7" name="Picture 6"/>
          <p:cNvPicPr>
            <a:picLocks noChangeAspect="1"/>
          </p:cNvPicPr>
          <p:nvPr/>
        </p:nvPicPr>
        <p:blipFill>
          <a:blip r:embed="rId3"/>
          <a:stretch>
            <a:fillRect/>
          </a:stretch>
        </p:blipFill>
        <p:spPr>
          <a:xfrm>
            <a:off x="5750170" y="1622165"/>
            <a:ext cx="2760785" cy="4028358"/>
          </a:xfrm>
          <a:prstGeom prst="rect">
            <a:avLst/>
          </a:prstGeom>
        </p:spPr>
      </p:pic>
      <p:sp>
        <p:nvSpPr>
          <p:cNvPr id="3" name="TextBox 2"/>
          <p:cNvSpPr txBox="1"/>
          <p:nvPr/>
        </p:nvSpPr>
        <p:spPr>
          <a:xfrm>
            <a:off x="554488" y="524740"/>
            <a:ext cx="7956467" cy="1077218"/>
          </a:xfrm>
          <a:prstGeom prst="rect">
            <a:avLst/>
          </a:prstGeom>
          <a:noFill/>
        </p:spPr>
        <p:txBody>
          <a:bodyPr wrap="square" rtlCol="0">
            <a:spAutoFit/>
          </a:bodyPr>
          <a:lstStyle/>
          <a:p>
            <a:pPr algn="ctr"/>
            <a:r>
              <a:rPr lang="en-US" sz="3200" dirty="0"/>
              <a:t>UNT Dallas College of Law: </a:t>
            </a:r>
            <a:endParaRPr lang="en-US" sz="3200" dirty="0" smtClean="0"/>
          </a:p>
          <a:p>
            <a:pPr algn="ctr"/>
            <a:r>
              <a:rPr lang="en-US" sz="3200" dirty="0" smtClean="0"/>
              <a:t>An </a:t>
            </a:r>
            <a:r>
              <a:rPr lang="en-US" sz="3200" dirty="0"/>
              <a:t>Idea Brought Into Reality in 2009</a:t>
            </a:r>
          </a:p>
        </p:txBody>
      </p:sp>
    </p:spTree>
    <p:extLst>
      <p:ext uri="{BB962C8B-B14F-4D97-AF65-F5344CB8AC3E}">
        <p14:creationId xmlns:p14="http://schemas.microsoft.com/office/powerpoint/2010/main" val="17529886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667" y="1017125"/>
            <a:ext cx="8473521" cy="4139075"/>
          </a:xfrm>
        </p:spPr>
      </p:pic>
    </p:spTree>
    <p:extLst>
      <p:ext uri="{BB962C8B-B14F-4D97-AF65-F5344CB8AC3E}">
        <p14:creationId xmlns:p14="http://schemas.microsoft.com/office/powerpoint/2010/main" val="3967348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a:p>
        </p:txBody>
      </p:sp>
      <p:sp>
        <p:nvSpPr>
          <p:cNvPr id="6" name="Content Placeholder 5"/>
          <p:cNvSpPr>
            <a:spLocks noGrp="1"/>
          </p:cNvSpPr>
          <p:nvPr>
            <p:ph sz="half" idx="2"/>
          </p:nvPr>
        </p:nvSpPr>
        <p:spPr>
          <a:xfrm>
            <a:off x="782397" y="2556933"/>
            <a:ext cx="7541768" cy="821389"/>
          </a:xfrm>
        </p:spPr>
        <p:txBody>
          <a:bodyPr>
            <a:noAutofit/>
          </a:bodyPr>
          <a:lstStyle/>
          <a:p>
            <a:pPr algn="ctr"/>
            <a:r>
              <a:rPr lang="en-US" sz="5400" dirty="0" smtClean="0">
                <a:solidFill>
                  <a:schemeClr val="tx1"/>
                </a:solidFill>
              </a:rPr>
              <a:t>Reports</a:t>
            </a:r>
            <a:endParaRPr lang="en-US" sz="5400" dirty="0">
              <a:solidFill>
                <a:schemeClr val="tx1"/>
              </a:solidFill>
            </a:endParaRPr>
          </a:p>
        </p:txBody>
      </p:sp>
    </p:spTree>
    <p:extLst>
      <p:ext uri="{BB962C8B-B14F-4D97-AF65-F5344CB8AC3E}">
        <p14:creationId xmlns:p14="http://schemas.microsoft.com/office/powerpoint/2010/main" val="1742584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498600" y="895350"/>
            <a:ext cx="6229350" cy="4419600"/>
          </a:xfrm>
          <a:prstGeom prst="rect">
            <a:avLst/>
          </a:prstGeom>
        </p:spPr>
      </p:pic>
    </p:spTree>
    <p:extLst>
      <p:ext uri="{BB962C8B-B14F-4D97-AF65-F5344CB8AC3E}">
        <p14:creationId xmlns:p14="http://schemas.microsoft.com/office/powerpoint/2010/main" val="1456311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16466" y="500015"/>
            <a:ext cx="6793441" cy="5360563"/>
          </a:xfrm>
          <a:prstGeom prst="rect">
            <a:avLst/>
          </a:prstGeom>
        </p:spPr>
      </p:pic>
    </p:spTree>
    <p:extLst>
      <p:ext uri="{BB962C8B-B14F-4D97-AF65-F5344CB8AC3E}">
        <p14:creationId xmlns:p14="http://schemas.microsoft.com/office/powerpoint/2010/main" val="240281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26822" y="364370"/>
            <a:ext cx="5772730" cy="5634792"/>
          </a:xfrm>
          <a:prstGeom prst="rect">
            <a:avLst/>
          </a:prstGeom>
        </p:spPr>
      </p:pic>
    </p:spTree>
    <p:extLst>
      <p:ext uri="{BB962C8B-B14F-4D97-AF65-F5344CB8AC3E}">
        <p14:creationId xmlns:p14="http://schemas.microsoft.com/office/powerpoint/2010/main" val="2772630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jcs.k12.in.us/Portals/1/Images/canvas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799" y="2377503"/>
            <a:ext cx="4581525" cy="159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389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1067760" y="573088"/>
            <a:ext cx="7091030" cy="5064125"/>
          </a:xfrm>
          <a:prstGeom prst="rect">
            <a:avLst/>
          </a:prstGeom>
        </p:spPr>
      </p:pic>
    </p:spTree>
    <p:extLst>
      <p:ext uri="{BB962C8B-B14F-4D97-AF65-F5344CB8AC3E}">
        <p14:creationId xmlns:p14="http://schemas.microsoft.com/office/powerpoint/2010/main" val="813461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5" name="Content Placeholder 4"/>
          <p:cNvPicPr>
            <a:picLocks noGrp="1" noChangeAspect="1"/>
          </p:cNvPicPr>
          <p:nvPr>
            <p:ph idx="1"/>
          </p:nvPr>
        </p:nvPicPr>
        <p:blipFill>
          <a:blip r:embed="rId2"/>
          <a:stretch>
            <a:fillRect/>
          </a:stretch>
        </p:blipFill>
        <p:spPr>
          <a:xfrm>
            <a:off x="1605081" y="431800"/>
            <a:ext cx="5931967" cy="5520267"/>
          </a:xfrm>
          <a:prstGeom prst="rect">
            <a:avLst/>
          </a:prstGeom>
        </p:spPr>
      </p:pic>
    </p:spTree>
    <p:extLst>
      <p:ext uri="{BB962C8B-B14F-4D97-AF65-F5344CB8AC3E}">
        <p14:creationId xmlns:p14="http://schemas.microsoft.com/office/powerpoint/2010/main" val="1931112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5644051" y="3790949"/>
            <a:ext cx="2795587" cy="1677988"/>
          </a:xfrm>
          <a:prstGeom prst="rect">
            <a:avLst/>
          </a:prstGeom>
        </p:spPr>
      </p:pic>
      <p:pic>
        <p:nvPicPr>
          <p:cNvPr id="5" name="Picture 4"/>
          <p:cNvPicPr>
            <a:picLocks noChangeAspect="1"/>
          </p:cNvPicPr>
          <p:nvPr/>
        </p:nvPicPr>
        <p:blipFill>
          <a:blip r:embed="rId3"/>
          <a:stretch>
            <a:fillRect/>
          </a:stretch>
        </p:blipFill>
        <p:spPr>
          <a:xfrm>
            <a:off x="3730056" y="1018031"/>
            <a:ext cx="4709582" cy="1766094"/>
          </a:xfrm>
          <a:prstGeom prst="rect">
            <a:avLst/>
          </a:prstGeom>
        </p:spPr>
      </p:pic>
      <p:pic>
        <p:nvPicPr>
          <p:cNvPr id="7" name="Picture 6"/>
          <p:cNvPicPr>
            <a:picLocks noChangeAspect="1"/>
          </p:cNvPicPr>
          <p:nvPr/>
        </p:nvPicPr>
        <p:blipFill>
          <a:blip r:embed="rId4"/>
          <a:stretch>
            <a:fillRect/>
          </a:stretch>
        </p:blipFill>
        <p:spPr>
          <a:xfrm>
            <a:off x="649288" y="4063206"/>
            <a:ext cx="4238625" cy="1133475"/>
          </a:xfrm>
          <a:prstGeom prst="rect">
            <a:avLst/>
          </a:prstGeom>
        </p:spPr>
      </p:pic>
      <p:pic>
        <p:nvPicPr>
          <p:cNvPr id="10" name="Picture 9"/>
          <p:cNvPicPr>
            <a:picLocks noChangeAspect="1"/>
          </p:cNvPicPr>
          <p:nvPr/>
        </p:nvPicPr>
        <p:blipFill>
          <a:blip r:embed="rId5"/>
          <a:stretch>
            <a:fillRect/>
          </a:stretch>
        </p:blipFill>
        <p:spPr>
          <a:xfrm>
            <a:off x="817034" y="1334290"/>
            <a:ext cx="2294466" cy="1133575"/>
          </a:xfrm>
          <a:prstGeom prst="rect">
            <a:avLst/>
          </a:prstGeom>
        </p:spPr>
      </p:pic>
    </p:spTree>
    <p:extLst>
      <p:ext uri="{BB962C8B-B14F-4D97-AF65-F5344CB8AC3E}">
        <p14:creationId xmlns:p14="http://schemas.microsoft.com/office/powerpoint/2010/main" val="1271891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91537" y="1659878"/>
            <a:ext cx="7795503" cy="1940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600" dirty="0" smtClean="0">
                <a:solidFill>
                  <a:schemeClr val="bg1"/>
                </a:solidFill>
                <a:latin typeface="Arial"/>
                <a:cs typeface="Arial"/>
              </a:rPr>
              <a:t>The Search for the Formative Assessment Program that Law</a:t>
            </a:r>
            <a:br>
              <a:rPr lang="en-US" sz="3600" dirty="0" smtClean="0">
                <a:solidFill>
                  <a:schemeClr val="bg1"/>
                </a:solidFill>
                <a:latin typeface="Arial"/>
                <a:cs typeface="Arial"/>
              </a:rPr>
            </a:br>
            <a:r>
              <a:rPr lang="en-US" sz="3600" dirty="0" smtClean="0">
                <a:solidFill>
                  <a:schemeClr val="bg1"/>
                </a:solidFill>
                <a:latin typeface="Arial"/>
                <a:cs typeface="Arial"/>
              </a:rPr>
              <a:t>Professors Will Love</a:t>
            </a:r>
            <a:endParaRPr lang="en-US" sz="3600" dirty="0">
              <a:solidFill>
                <a:srgbClr val="000000"/>
              </a:solidFill>
              <a:latin typeface="Helvetica Neue Bold Condensed"/>
              <a:cs typeface="Helvetica Neue Bold Condensed"/>
            </a:endParaRPr>
          </a:p>
        </p:txBody>
      </p:sp>
      <p:sp>
        <p:nvSpPr>
          <p:cNvPr id="8" name="Subtitle 7"/>
          <p:cNvSpPr>
            <a:spLocks noGrp="1"/>
          </p:cNvSpPr>
          <p:nvPr>
            <p:ph type="subTitle" idx="1"/>
          </p:nvPr>
        </p:nvSpPr>
        <p:spPr>
          <a:xfrm>
            <a:off x="1986210" y="3886200"/>
            <a:ext cx="5174957" cy="7883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a:normAutofit/>
          </a:bodyPr>
          <a:lstStyle/>
          <a:p>
            <a:r>
              <a:rPr lang="en-US" dirty="0" smtClean="0">
                <a:solidFill>
                  <a:schemeClr val="accent6"/>
                </a:solidFill>
                <a:latin typeface="Arial"/>
                <a:cs typeface="Arial"/>
              </a:rPr>
              <a:t>Beth Donahue</a:t>
            </a:r>
            <a:endParaRPr lang="en-US" dirty="0">
              <a:solidFill>
                <a:schemeClr val="accent6"/>
              </a:solidFill>
              <a:latin typeface="Arial"/>
              <a:cs typeface="Arial"/>
            </a:endParaRPr>
          </a:p>
        </p:txBody>
      </p:sp>
    </p:spTree>
    <p:extLst>
      <p:ext uri="{BB962C8B-B14F-4D97-AF65-F5344CB8AC3E}">
        <p14:creationId xmlns:p14="http://schemas.microsoft.com/office/powerpoint/2010/main" val="3715202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8783" t="-243" b="18500"/>
          <a:stretch/>
        </p:blipFill>
        <p:spPr>
          <a:xfrm>
            <a:off x="730871" y="3247292"/>
            <a:ext cx="2095193" cy="1803657"/>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21726" b="9438"/>
          <a:stretch/>
        </p:blipFill>
        <p:spPr>
          <a:xfrm>
            <a:off x="730872" y="714884"/>
            <a:ext cx="2095193" cy="1818056"/>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834" y="1748990"/>
            <a:ext cx="2227828" cy="3301959"/>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1055" y="1755079"/>
            <a:ext cx="2237479" cy="3295871"/>
          </a:xfrm>
          <a:prstGeom prst="rect">
            <a:avLst/>
          </a:prstGeom>
        </p:spPr>
      </p:pic>
      <p:sp>
        <p:nvSpPr>
          <p:cNvPr id="3" name="TextBox 2"/>
          <p:cNvSpPr txBox="1"/>
          <p:nvPr/>
        </p:nvSpPr>
        <p:spPr>
          <a:xfrm>
            <a:off x="2980593" y="638857"/>
            <a:ext cx="5328139" cy="1077218"/>
          </a:xfrm>
          <a:prstGeom prst="rect">
            <a:avLst/>
          </a:prstGeom>
          <a:noFill/>
        </p:spPr>
        <p:txBody>
          <a:bodyPr wrap="square" rtlCol="0">
            <a:spAutoFit/>
          </a:bodyPr>
          <a:lstStyle/>
          <a:p>
            <a:pPr algn="ctr" defTabSz="685800"/>
            <a:r>
              <a:rPr lang="en-US" sz="3200" dirty="0">
                <a:solidFill>
                  <a:prstClr val="black"/>
                </a:solidFill>
              </a:rPr>
              <a:t>Some of the Drivers of Institutional Change</a:t>
            </a:r>
          </a:p>
        </p:txBody>
      </p:sp>
      <p:sp>
        <p:nvSpPr>
          <p:cNvPr id="8" name="TextBox 7"/>
          <p:cNvSpPr txBox="1"/>
          <p:nvPr/>
        </p:nvSpPr>
        <p:spPr>
          <a:xfrm>
            <a:off x="730872" y="2601655"/>
            <a:ext cx="2187458" cy="507831"/>
          </a:xfrm>
          <a:prstGeom prst="rect">
            <a:avLst/>
          </a:prstGeom>
          <a:noFill/>
        </p:spPr>
        <p:txBody>
          <a:bodyPr wrap="none" rtlCol="0">
            <a:spAutoFit/>
          </a:bodyPr>
          <a:lstStyle/>
          <a:p>
            <a:pPr algn="ctr" defTabSz="685800"/>
            <a:r>
              <a:rPr lang="en-US" sz="1350" dirty="0">
                <a:solidFill>
                  <a:prstClr val="black"/>
                </a:solidFill>
              </a:rPr>
              <a:t>Judge Royal </a:t>
            </a:r>
            <a:r>
              <a:rPr lang="en-US" sz="1350" dirty="0" err="1">
                <a:solidFill>
                  <a:prstClr val="black"/>
                </a:solidFill>
              </a:rPr>
              <a:t>Furgeson</a:t>
            </a:r>
            <a:r>
              <a:rPr lang="en-US" sz="1350" dirty="0">
                <a:solidFill>
                  <a:prstClr val="black"/>
                </a:solidFill>
              </a:rPr>
              <a:t>, </a:t>
            </a:r>
            <a:r>
              <a:rPr lang="en-US" sz="1350" dirty="0" err="1" smtClean="0">
                <a:solidFill>
                  <a:prstClr val="black"/>
                </a:solidFill>
              </a:rPr>
              <a:t>ret’d</a:t>
            </a:r>
            <a:r>
              <a:rPr lang="en-US" sz="1350" dirty="0" smtClean="0">
                <a:solidFill>
                  <a:prstClr val="black"/>
                </a:solidFill>
              </a:rPr>
              <a:t>, </a:t>
            </a:r>
          </a:p>
          <a:p>
            <a:pPr algn="ctr" defTabSz="685800"/>
            <a:r>
              <a:rPr lang="en-US" sz="1350" dirty="0" smtClean="0">
                <a:solidFill>
                  <a:prstClr val="black"/>
                </a:solidFill>
              </a:rPr>
              <a:t>Founding Dean</a:t>
            </a:r>
            <a:endParaRPr lang="en-US" sz="1350" dirty="0">
              <a:solidFill>
                <a:prstClr val="black"/>
              </a:solidFill>
            </a:endParaRPr>
          </a:p>
        </p:txBody>
      </p:sp>
      <p:sp>
        <p:nvSpPr>
          <p:cNvPr id="9" name="TextBox 8"/>
          <p:cNvSpPr txBox="1"/>
          <p:nvPr/>
        </p:nvSpPr>
        <p:spPr>
          <a:xfrm>
            <a:off x="877255" y="5071955"/>
            <a:ext cx="1802423" cy="715581"/>
          </a:xfrm>
          <a:prstGeom prst="rect">
            <a:avLst/>
          </a:prstGeom>
          <a:noFill/>
        </p:spPr>
        <p:txBody>
          <a:bodyPr wrap="square" rtlCol="0">
            <a:spAutoFit/>
          </a:bodyPr>
          <a:lstStyle/>
          <a:p>
            <a:pPr algn="ctr" defTabSz="685800"/>
            <a:r>
              <a:rPr lang="en-US" sz="1350" dirty="0" smtClean="0">
                <a:solidFill>
                  <a:prstClr val="black"/>
                </a:solidFill>
              </a:rPr>
              <a:t>Associate Dean for Academic Affairs</a:t>
            </a:r>
          </a:p>
          <a:p>
            <a:pPr algn="ctr" defTabSz="685800"/>
            <a:r>
              <a:rPr lang="en-US" sz="1350" dirty="0" smtClean="0">
                <a:solidFill>
                  <a:prstClr val="black"/>
                </a:solidFill>
              </a:rPr>
              <a:t>Ellen </a:t>
            </a:r>
            <a:r>
              <a:rPr lang="en-US" sz="1350" dirty="0">
                <a:solidFill>
                  <a:prstClr val="black"/>
                </a:solidFill>
              </a:rPr>
              <a:t>Pryor</a:t>
            </a:r>
          </a:p>
        </p:txBody>
      </p:sp>
      <p:sp>
        <p:nvSpPr>
          <p:cNvPr id="10" name="TextBox 9"/>
          <p:cNvSpPr txBox="1"/>
          <p:nvPr/>
        </p:nvSpPr>
        <p:spPr>
          <a:xfrm>
            <a:off x="3558293" y="5060194"/>
            <a:ext cx="1802423" cy="300082"/>
          </a:xfrm>
          <a:prstGeom prst="rect">
            <a:avLst/>
          </a:prstGeom>
          <a:noFill/>
        </p:spPr>
        <p:txBody>
          <a:bodyPr wrap="square" rtlCol="0">
            <a:spAutoFit/>
          </a:bodyPr>
          <a:lstStyle/>
          <a:p>
            <a:pPr algn="ctr" defTabSz="685800"/>
            <a:r>
              <a:rPr lang="en-US" sz="1350" dirty="0" smtClean="0">
                <a:solidFill>
                  <a:prstClr val="black"/>
                </a:solidFill>
              </a:rPr>
              <a:t>The Carnegie </a:t>
            </a:r>
            <a:r>
              <a:rPr lang="en-US" sz="1350" dirty="0">
                <a:solidFill>
                  <a:prstClr val="black"/>
                </a:solidFill>
              </a:rPr>
              <a:t>Report</a:t>
            </a:r>
          </a:p>
        </p:txBody>
      </p:sp>
      <p:sp>
        <p:nvSpPr>
          <p:cNvPr id="11" name="TextBox 10"/>
          <p:cNvSpPr txBox="1"/>
          <p:nvPr/>
        </p:nvSpPr>
        <p:spPr>
          <a:xfrm>
            <a:off x="6448582" y="5060194"/>
            <a:ext cx="1802423" cy="300082"/>
          </a:xfrm>
          <a:prstGeom prst="rect">
            <a:avLst/>
          </a:prstGeom>
          <a:noFill/>
        </p:spPr>
        <p:txBody>
          <a:bodyPr wrap="square" rtlCol="0">
            <a:spAutoFit/>
          </a:bodyPr>
          <a:lstStyle/>
          <a:p>
            <a:pPr algn="ctr" defTabSz="685800"/>
            <a:r>
              <a:rPr lang="en-US" sz="1350" dirty="0" smtClean="0">
                <a:solidFill>
                  <a:prstClr val="black"/>
                </a:solidFill>
              </a:rPr>
              <a:t>The </a:t>
            </a:r>
            <a:r>
              <a:rPr lang="en-US" sz="1350" dirty="0" err="1" smtClean="0">
                <a:solidFill>
                  <a:prstClr val="black"/>
                </a:solidFill>
              </a:rPr>
              <a:t>MacCrate</a:t>
            </a:r>
            <a:r>
              <a:rPr lang="en-US" sz="1350" dirty="0" smtClean="0">
                <a:solidFill>
                  <a:prstClr val="black"/>
                </a:solidFill>
              </a:rPr>
              <a:t> Report</a:t>
            </a:r>
            <a:endParaRPr lang="en-US" sz="1350" dirty="0">
              <a:solidFill>
                <a:prstClr val="black"/>
              </a:solidFill>
            </a:endParaRPr>
          </a:p>
        </p:txBody>
      </p:sp>
    </p:spTree>
    <p:extLst>
      <p:ext uri="{BB962C8B-B14F-4D97-AF65-F5344CB8AC3E}">
        <p14:creationId xmlns:p14="http://schemas.microsoft.com/office/powerpoint/2010/main" val="14414908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256" y="563859"/>
            <a:ext cx="7694917" cy="11430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600" dirty="0" smtClean="0">
                <a:latin typeface="Arial"/>
                <a:cs typeface="Arial"/>
              </a:rPr>
              <a:t>High-Level Test Question Checklist</a:t>
            </a:r>
            <a:endParaRPr lang="en-US" sz="3600" dirty="0">
              <a:latin typeface="Arial"/>
              <a:cs typeface="Arial"/>
            </a:endParaRPr>
          </a:p>
        </p:txBody>
      </p:sp>
      <p:sp>
        <p:nvSpPr>
          <p:cNvPr id="21" name="Content Placeholder 20"/>
          <p:cNvSpPr>
            <a:spLocks noGrp="1"/>
          </p:cNvSpPr>
          <p:nvPr>
            <p:ph idx="1"/>
          </p:nvPr>
        </p:nvSpPr>
        <p:spPr>
          <a:xfrm>
            <a:off x="1119032" y="2061314"/>
            <a:ext cx="6902793" cy="3056644"/>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r>
              <a:rPr lang="en-US" dirty="0" smtClean="0">
                <a:latin typeface="Arial"/>
                <a:cs typeface="Arial"/>
              </a:rPr>
              <a:t>Every test </a:t>
            </a:r>
            <a:r>
              <a:rPr lang="en-US" dirty="0">
                <a:latin typeface="Arial"/>
                <a:cs typeface="Arial"/>
              </a:rPr>
              <a:t>question </a:t>
            </a:r>
            <a:r>
              <a:rPr lang="en-US" dirty="0" smtClean="0">
                <a:latin typeface="Arial"/>
                <a:cs typeface="Arial"/>
              </a:rPr>
              <a:t>should:</a:t>
            </a:r>
          </a:p>
          <a:p>
            <a:pPr marL="0" indent="0">
              <a:buNone/>
            </a:pPr>
            <a:endParaRPr lang="en-US" sz="2100" dirty="0" smtClean="0">
              <a:latin typeface="Arial"/>
              <a:cs typeface="Arial"/>
            </a:endParaRPr>
          </a:p>
          <a:p>
            <a:pPr>
              <a:buFont typeface="Wingdings" charset="2"/>
              <a:buChar char="q"/>
            </a:pPr>
            <a:r>
              <a:rPr lang="en-US" dirty="0"/>
              <a:t> </a:t>
            </a:r>
            <a:r>
              <a:rPr lang="en-US" dirty="0">
                <a:latin typeface="Arial"/>
                <a:cs typeface="Arial"/>
              </a:rPr>
              <a:t>test something </a:t>
            </a:r>
            <a:r>
              <a:rPr lang="en-US" dirty="0" smtClean="0">
                <a:latin typeface="Arial"/>
                <a:cs typeface="Arial"/>
              </a:rPr>
              <a:t>important</a:t>
            </a:r>
          </a:p>
          <a:p>
            <a:pPr marL="0" indent="0">
              <a:buNone/>
            </a:pPr>
            <a:endParaRPr lang="en-US" sz="1800" dirty="0" smtClean="0"/>
          </a:p>
          <a:p>
            <a:pPr>
              <a:buFont typeface="Wingdings" charset="2"/>
              <a:buChar char="q"/>
            </a:pPr>
            <a:r>
              <a:rPr lang="en-US" dirty="0" smtClean="0">
                <a:latin typeface="Arial"/>
                <a:cs typeface="Arial"/>
              </a:rPr>
              <a:t> in a straightforward manner</a:t>
            </a:r>
          </a:p>
          <a:p>
            <a:pPr marL="0" indent="0">
              <a:buNone/>
            </a:pPr>
            <a:endParaRPr lang="en-US" sz="1800" dirty="0" smtClean="0"/>
          </a:p>
          <a:p>
            <a:pPr>
              <a:buFont typeface="Wingdings" charset="2"/>
              <a:buChar char="q"/>
            </a:pPr>
            <a:r>
              <a:rPr lang="en-US" dirty="0" smtClean="0"/>
              <a:t> </a:t>
            </a:r>
            <a:r>
              <a:rPr lang="en-US" dirty="0" smtClean="0">
                <a:latin typeface="Arial"/>
                <a:cs typeface="Arial"/>
              </a:rPr>
              <a:t>and at the appropriate time.</a:t>
            </a: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14327D-3C51-7041-81B2-416FA6E356A7}" type="slidenum">
              <a:rPr lang="en-US" smtClean="0">
                <a:solidFill>
                  <a:prstClr val="black">
                    <a:tint val="75000"/>
                  </a:prstClr>
                </a:solidFill>
              </a:rPr>
              <a:pPr/>
              <a:t>30</a:t>
            </a:fld>
            <a:endParaRPr lang="en-US">
              <a:solidFill>
                <a:prstClr val="black">
                  <a:tint val="75000"/>
                </a:prstClr>
              </a:solidFill>
            </a:endParaRPr>
          </a:p>
        </p:txBody>
      </p:sp>
      <p:sp>
        <p:nvSpPr>
          <p:cNvPr id="8" name="Date Placeholder 7"/>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2902248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33436"/>
            <a:ext cx="8229600" cy="71759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000" dirty="0" smtClean="0">
                <a:latin typeface="Arial"/>
                <a:cs typeface="Arial"/>
              </a:rPr>
              <a:t>The Prompt-Learning Outcome Link</a:t>
            </a:r>
            <a:endParaRPr lang="en-US" sz="3000" dirty="0">
              <a:latin typeface="Arial"/>
              <a:cs typeface="Arial"/>
            </a:endParaRPr>
          </a:p>
        </p:txBody>
      </p:sp>
      <p:sp>
        <p:nvSpPr>
          <p:cNvPr id="5" name="Text Placeholder 4"/>
          <p:cNvSpPr>
            <a:spLocks noGrp="1"/>
          </p:cNvSpPr>
          <p:nvPr>
            <p:ph type="body" idx="1"/>
          </p:nvPr>
        </p:nvSpPr>
        <p:spPr>
          <a:xfrm>
            <a:off x="455613" y="1895727"/>
            <a:ext cx="4040188" cy="450269"/>
          </a:xfrm>
          <a:ln/>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n-US" dirty="0" smtClean="0">
                <a:latin typeface="Arial"/>
                <a:cs typeface="Arial"/>
              </a:rPr>
              <a:t>Facts or Reading:</a:t>
            </a:r>
            <a:endParaRPr lang="en-US" dirty="0">
              <a:latin typeface="Arial"/>
              <a:cs typeface="Arial"/>
            </a:endParaRPr>
          </a:p>
        </p:txBody>
      </p:sp>
      <p:sp>
        <p:nvSpPr>
          <p:cNvPr id="8" name="Content Placeholder 7"/>
          <p:cNvSpPr>
            <a:spLocks noGrp="1"/>
          </p:cNvSpPr>
          <p:nvPr>
            <p:ph sz="quarter" idx="4"/>
          </p:nvPr>
        </p:nvSpPr>
        <p:spPr>
          <a:xfrm>
            <a:off x="4645025" y="1666955"/>
            <a:ext cx="4041775" cy="1397123"/>
          </a:xfrm>
          <a:ln>
            <a:noFill/>
          </a:ln>
        </p:spPr>
        <p:txBody>
          <a:bodyPr/>
          <a:lstStyle/>
          <a:p>
            <a:pPr marL="0" indent="0">
              <a:buNone/>
            </a:pPr>
            <a:r>
              <a:rPr lang="en-US" dirty="0" smtClean="0"/>
              <a:t>	</a:t>
            </a:r>
            <a:endParaRPr lang="en-US" dirty="0"/>
          </a:p>
        </p:txBody>
      </p:sp>
      <p:sp>
        <p:nvSpPr>
          <p:cNvPr id="11" name="TextBox 10"/>
          <p:cNvSpPr txBox="1"/>
          <p:nvPr/>
        </p:nvSpPr>
        <p:spPr>
          <a:xfrm>
            <a:off x="455613" y="2895510"/>
            <a:ext cx="4040188"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dirty="0" smtClean="0">
                <a:solidFill>
                  <a:prstClr val="black"/>
                </a:solidFill>
                <a:latin typeface="Arial"/>
                <a:cs typeface="Arial"/>
              </a:rPr>
              <a:t>Prompt:</a:t>
            </a:r>
            <a:endParaRPr lang="en-US" sz="2400" b="1" dirty="0">
              <a:solidFill>
                <a:prstClr val="black"/>
              </a:solidFill>
              <a:latin typeface="Arial"/>
              <a:cs typeface="Arial"/>
            </a:endParaRPr>
          </a:p>
        </p:txBody>
      </p:sp>
      <p:sp>
        <p:nvSpPr>
          <p:cNvPr id="12" name="TextBox 11"/>
          <p:cNvSpPr txBox="1"/>
          <p:nvPr/>
        </p:nvSpPr>
        <p:spPr>
          <a:xfrm>
            <a:off x="4645025" y="2895510"/>
            <a:ext cx="4041775"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solidFill>
                  <a:prstClr val="black"/>
                </a:solidFill>
                <a:latin typeface="Arial"/>
                <a:cs typeface="Arial"/>
              </a:rPr>
              <a:t>Learning Outcome:</a:t>
            </a:r>
            <a:endParaRPr lang="en-US" sz="2400" b="1" dirty="0">
              <a:solidFill>
                <a:prstClr val="black"/>
              </a:solidFill>
              <a:latin typeface="Arial"/>
              <a:cs typeface="Arial"/>
            </a:endParaRPr>
          </a:p>
        </p:txBody>
      </p:sp>
      <p:sp>
        <p:nvSpPr>
          <p:cNvPr id="13" name="TextBox 12"/>
          <p:cNvSpPr txBox="1"/>
          <p:nvPr/>
        </p:nvSpPr>
        <p:spPr>
          <a:xfrm>
            <a:off x="455613" y="3360370"/>
            <a:ext cx="4040188" cy="147732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solidFill>
                  <a:srgbClr val="8064A2"/>
                </a:solidFill>
                <a:latin typeface="Arial"/>
                <a:cs typeface="Arial"/>
              </a:rPr>
              <a:t>Which </a:t>
            </a:r>
            <a:r>
              <a:rPr lang="en-US" b="1" dirty="0">
                <a:solidFill>
                  <a:srgbClr val="8064A2"/>
                </a:solidFill>
                <a:latin typeface="Arial"/>
                <a:cs typeface="Arial"/>
              </a:rPr>
              <a:t>measure of damages is </a:t>
            </a:r>
            <a:r>
              <a:rPr lang="en-US" b="1" dirty="0" smtClean="0">
                <a:solidFill>
                  <a:srgbClr val="8064A2"/>
                </a:solidFill>
                <a:latin typeface="Arial"/>
                <a:cs typeface="Arial"/>
              </a:rPr>
              <a:t>appropriate </a:t>
            </a:r>
            <a:r>
              <a:rPr lang="en-US" dirty="0" smtClean="0">
                <a:solidFill>
                  <a:prstClr val="black"/>
                </a:solidFill>
                <a:latin typeface="Arial"/>
                <a:cs typeface="Arial"/>
              </a:rPr>
              <a:t>in this case?</a:t>
            </a:r>
          </a:p>
          <a:p>
            <a:endParaRPr lang="en-US" dirty="0">
              <a:solidFill>
                <a:prstClr val="black"/>
              </a:solidFill>
              <a:latin typeface="Arial"/>
              <a:cs typeface="Arial"/>
            </a:endParaRPr>
          </a:p>
          <a:p>
            <a:endParaRPr lang="en-US" dirty="0" smtClean="0">
              <a:solidFill>
                <a:prstClr val="black"/>
              </a:solidFill>
              <a:latin typeface="Arial"/>
              <a:cs typeface="Arial"/>
            </a:endParaRPr>
          </a:p>
          <a:p>
            <a:endParaRPr lang="en-US" dirty="0">
              <a:solidFill>
                <a:prstClr val="black"/>
              </a:solidFill>
              <a:latin typeface="Arial"/>
              <a:cs typeface="Arial"/>
            </a:endParaRPr>
          </a:p>
        </p:txBody>
      </p:sp>
      <p:sp>
        <p:nvSpPr>
          <p:cNvPr id="14" name="TextBox 13"/>
          <p:cNvSpPr txBox="1"/>
          <p:nvPr/>
        </p:nvSpPr>
        <p:spPr>
          <a:xfrm>
            <a:off x="4645025" y="3360370"/>
            <a:ext cx="4041775" cy="147732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solidFill>
                  <a:prstClr val="black"/>
                </a:solidFill>
                <a:latin typeface="Arial"/>
                <a:cs typeface="Arial"/>
              </a:rPr>
              <a:t>Given </a:t>
            </a:r>
            <a:r>
              <a:rPr lang="en-US" dirty="0" smtClean="0">
                <a:solidFill>
                  <a:prstClr val="black"/>
                </a:solidFill>
                <a:latin typeface="Arial"/>
                <a:cs typeface="Arial"/>
              </a:rPr>
              <a:t>a fact scenario </a:t>
            </a:r>
            <a:r>
              <a:rPr lang="en-US" dirty="0">
                <a:solidFill>
                  <a:prstClr val="black"/>
                </a:solidFill>
                <a:latin typeface="Arial"/>
                <a:cs typeface="Arial"/>
              </a:rPr>
              <a:t>involving </a:t>
            </a:r>
            <a:r>
              <a:rPr lang="en-US" dirty="0" smtClean="0">
                <a:solidFill>
                  <a:prstClr val="black"/>
                </a:solidFill>
                <a:latin typeface="Arial"/>
                <a:cs typeface="Arial"/>
              </a:rPr>
              <a:t>a successful contract </a:t>
            </a:r>
            <a:r>
              <a:rPr lang="en-US" dirty="0">
                <a:solidFill>
                  <a:prstClr val="black"/>
                </a:solidFill>
                <a:latin typeface="Arial"/>
                <a:cs typeface="Arial"/>
              </a:rPr>
              <a:t>law </a:t>
            </a:r>
            <a:r>
              <a:rPr lang="en-US" dirty="0" smtClean="0">
                <a:solidFill>
                  <a:prstClr val="black"/>
                </a:solidFill>
                <a:latin typeface="Arial"/>
                <a:cs typeface="Arial"/>
              </a:rPr>
              <a:t>cause </a:t>
            </a:r>
            <a:r>
              <a:rPr lang="en-US" dirty="0">
                <a:solidFill>
                  <a:prstClr val="black"/>
                </a:solidFill>
                <a:latin typeface="Arial"/>
                <a:cs typeface="Arial"/>
              </a:rPr>
              <a:t>of </a:t>
            </a:r>
            <a:r>
              <a:rPr lang="en-US" dirty="0" smtClean="0">
                <a:solidFill>
                  <a:prstClr val="black"/>
                </a:solidFill>
                <a:latin typeface="Arial"/>
                <a:cs typeface="Arial"/>
              </a:rPr>
              <a:t>action, </a:t>
            </a:r>
            <a:r>
              <a:rPr lang="en-US" dirty="0">
                <a:solidFill>
                  <a:prstClr val="black"/>
                </a:solidFill>
                <a:latin typeface="Arial"/>
                <a:cs typeface="Arial"/>
              </a:rPr>
              <a:t>identify </a:t>
            </a:r>
            <a:r>
              <a:rPr lang="en-US" b="1" dirty="0">
                <a:solidFill>
                  <a:srgbClr val="8064A2"/>
                </a:solidFill>
                <a:latin typeface="Arial"/>
                <a:cs typeface="Arial"/>
              </a:rPr>
              <a:t>which </a:t>
            </a:r>
            <a:r>
              <a:rPr lang="en-US" b="1" dirty="0" smtClean="0">
                <a:solidFill>
                  <a:srgbClr val="8064A2"/>
                </a:solidFill>
                <a:latin typeface="Arial"/>
                <a:cs typeface="Arial"/>
              </a:rPr>
              <a:t>measure of damages is appropriate </a:t>
            </a:r>
            <a:r>
              <a:rPr lang="en-US" dirty="0" smtClean="0">
                <a:solidFill>
                  <a:prstClr val="black"/>
                </a:solidFill>
                <a:latin typeface="Arial"/>
                <a:cs typeface="Arial"/>
              </a:rPr>
              <a:t>under the studied case law.</a:t>
            </a:r>
            <a:endParaRPr lang="en-US" dirty="0">
              <a:solidFill>
                <a:prstClr val="black"/>
              </a:solidFill>
              <a:latin typeface="Arial"/>
              <a:cs typeface="Arial"/>
            </a:endParaRPr>
          </a:p>
        </p:txBody>
      </p:sp>
      <p:sp>
        <p:nvSpPr>
          <p:cNvPr id="3" name="TextBox 2"/>
          <p:cNvSpPr txBox="1"/>
          <p:nvPr/>
        </p:nvSpPr>
        <p:spPr>
          <a:xfrm>
            <a:off x="454026" y="5156299"/>
            <a:ext cx="4040188"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prstClr val="black"/>
                </a:solidFill>
                <a:latin typeface="Arial"/>
                <a:cs typeface="Arial"/>
              </a:rPr>
              <a:t>Answer Options (if MCQ):</a:t>
            </a:r>
            <a:r>
              <a:rPr lang="en-US" sz="2400" dirty="0" smtClean="0">
                <a:solidFill>
                  <a:prstClr val="black"/>
                </a:solidFill>
                <a:latin typeface="Arial"/>
                <a:cs typeface="Arial"/>
              </a:rPr>
              <a:t> </a:t>
            </a:r>
            <a:endParaRPr lang="en-US" sz="2400" dirty="0">
              <a:solidFill>
                <a:prstClr val="black"/>
              </a:solidFill>
              <a:latin typeface="Arial"/>
              <a:cs typeface="Arial"/>
            </a:endParaRPr>
          </a:p>
        </p:txBody>
      </p:sp>
      <p:sp>
        <p:nvSpPr>
          <p:cNvPr id="15" name="Left-Right Arrow 14"/>
          <p:cNvSpPr/>
          <p:nvPr/>
        </p:nvSpPr>
        <p:spPr>
          <a:xfrm>
            <a:off x="4021186" y="3453897"/>
            <a:ext cx="653816" cy="26407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14327D-3C51-7041-81B2-416FA6E356A7}" type="slidenum">
              <a:rPr lang="en-US" smtClean="0">
                <a:solidFill>
                  <a:prstClr val="black">
                    <a:tint val="75000"/>
                  </a:prstClr>
                </a:solidFill>
              </a:rPr>
              <a:pPr/>
              <a:t>31</a:t>
            </a:fld>
            <a:endParaRPr lang="en-US">
              <a:solidFill>
                <a:prstClr val="black">
                  <a:tint val="75000"/>
                </a:prstClr>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35720833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94214" y="1666954"/>
            <a:ext cx="4319734" cy="4689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457200" y="633436"/>
            <a:ext cx="8229600" cy="71759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000" dirty="0" smtClean="0">
                <a:latin typeface="Arial"/>
                <a:cs typeface="Arial"/>
              </a:rPr>
              <a:t>Have an Important Outcome in Mind</a:t>
            </a:r>
            <a:endParaRPr lang="en-US" sz="3000" dirty="0">
              <a:latin typeface="Arial"/>
              <a:cs typeface="Arial"/>
            </a:endParaRPr>
          </a:p>
        </p:txBody>
      </p:sp>
      <p:sp>
        <p:nvSpPr>
          <p:cNvPr id="8" name="Content Placeholder 7"/>
          <p:cNvSpPr>
            <a:spLocks noGrp="1"/>
          </p:cNvSpPr>
          <p:nvPr>
            <p:ph sz="quarter" idx="4"/>
          </p:nvPr>
        </p:nvSpPr>
        <p:spPr>
          <a:xfrm>
            <a:off x="4645025" y="1666955"/>
            <a:ext cx="4041775" cy="1397123"/>
          </a:xfrm>
          <a:ln>
            <a:noFill/>
          </a:ln>
        </p:spPr>
        <p:txBody>
          <a:bodyPr/>
          <a:lstStyle/>
          <a:p>
            <a:pPr marL="0" indent="0">
              <a:buNone/>
            </a:pPr>
            <a:r>
              <a:rPr lang="en-US" dirty="0" smtClean="0"/>
              <a:t>	</a:t>
            </a:r>
            <a:endParaRPr lang="en-US" dirty="0"/>
          </a:p>
        </p:txBody>
      </p:sp>
      <p:sp>
        <p:nvSpPr>
          <p:cNvPr id="11" name="TextBox 10"/>
          <p:cNvSpPr txBox="1"/>
          <p:nvPr/>
        </p:nvSpPr>
        <p:spPr>
          <a:xfrm>
            <a:off x="455613" y="2895510"/>
            <a:ext cx="4040188" cy="461665"/>
          </a:xfrm>
          <a:prstGeom prst="rect">
            <a:avLst/>
          </a:prstGeom>
          <a:ln>
            <a:solidFill>
              <a:srgbClr val="7F7F7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prstClr val="white">
                    <a:lumMod val="50000"/>
                  </a:prstClr>
                </a:solidFill>
                <a:latin typeface="Arial"/>
                <a:cs typeface="Arial"/>
              </a:rPr>
              <a:t>Prompt:</a:t>
            </a:r>
            <a:endParaRPr lang="en-US" sz="2400" b="1" dirty="0">
              <a:solidFill>
                <a:prstClr val="white">
                  <a:lumMod val="50000"/>
                </a:prstClr>
              </a:solidFill>
              <a:latin typeface="Arial"/>
              <a:cs typeface="Arial"/>
            </a:endParaRPr>
          </a:p>
        </p:txBody>
      </p:sp>
      <p:sp>
        <p:nvSpPr>
          <p:cNvPr id="13" name="TextBox 12"/>
          <p:cNvSpPr txBox="1"/>
          <p:nvPr/>
        </p:nvSpPr>
        <p:spPr>
          <a:xfrm>
            <a:off x="455613" y="3360370"/>
            <a:ext cx="4040188" cy="1477328"/>
          </a:xfrm>
          <a:prstGeom prst="rect">
            <a:avLst/>
          </a:prstGeom>
          <a:ln>
            <a:solidFill>
              <a:srgbClr val="7F7F7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solidFill>
                  <a:prstClr val="white">
                    <a:lumMod val="65000"/>
                  </a:prstClr>
                </a:solidFill>
                <a:latin typeface="Arial"/>
                <a:cs typeface="Arial"/>
              </a:rPr>
              <a:t>Which </a:t>
            </a:r>
            <a:r>
              <a:rPr lang="en-US" dirty="0">
                <a:solidFill>
                  <a:prstClr val="white">
                    <a:lumMod val="65000"/>
                  </a:prstClr>
                </a:solidFill>
                <a:latin typeface="Arial"/>
                <a:cs typeface="Arial"/>
              </a:rPr>
              <a:t>measure of damages is </a:t>
            </a:r>
            <a:r>
              <a:rPr lang="en-US" dirty="0" smtClean="0">
                <a:solidFill>
                  <a:prstClr val="white">
                    <a:lumMod val="65000"/>
                  </a:prstClr>
                </a:solidFill>
                <a:latin typeface="Arial"/>
                <a:cs typeface="Arial"/>
              </a:rPr>
              <a:t>appropriate</a:t>
            </a:r>
            <a:r>
              <a:rPr lang="en-US" b="1" dirty="0" smtClean="0">
                <a:solidFill>
                  <a:prstClr val="white">
                    <a:lumMod val="65000"/>
                  </a:prstClr>
                </a:solidFill>
                <a:latin typeface="Arial"/>
                <a:cs typeface="Arial"/>
              </a:rPr>
              <a:t> </a:t>
            </a:r>
            <a:r>
              <a:rPr lang="en-US" dirty="0" smtClean="0">
                <a:solidFill>
                  <a:prstClr val="white">
                    <a:lumMod val="65000"/>
                  </a:prstClr>
                </a:solidFill>
                <a:latin typeface="Arial"/>
                <a:cs typeface="Arial"/>
              </a:rPr>
              <a:t>in this case?</a:t>
            </a:r>
          </a:p>
          <a:p>
            <a:endParaRPr lang="en-US" dirty="0">
              <a:solidFill>
                <a:prstClr val="black"/>
              </a:solidFill>
              <a:latin typeface="Arial"/>
              <a:cs typeface="Arial"/>
            </a:endParaRPr>
          </a:p>
          <a:p>
            <a:endParaRPr lang="en-US" dirty="0" smtClean="0">
              <a:solidFill>
                <a:prstClr val="black"/>
              </a:solidFill>
              <a:latin typeface="Arial"/>
              <a:cs typeface="Arial"/>
            </a:endParaRPr>
          </a:p>
          <a:p>
            <a:endParaRPr lang="en-US" dirty="0">
              <a:solidFill>
                <a:prstClr val="black"/>
              </a:solidFill>
              <a:latin typeface="Arial"/>
              <a:cs typeface="Arial"/>
            </a:endParaRPr>
          </a:p>
        </p:txBody>
      </p:sp>
      <p:sp>
        <p:nvSpPr>
          <p:cNvPr id="14" name="TextBox 13"/>
          <p:cNvSpPr txBox="1"/>
          <p:nvPr/>
        </p:nvSpPr>
        <p:spPr>
          <a:xfrm>
            <a:off x="4645025" y="3360370"/>
            <a:ext cx="4041775" cy="1477328"/>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solidFill>
                  <a:prstClr val="white">
                    <a:lumMod val="65000"/>
                  </a:prstClr>
                </a:solidFill>
                <a:latin typeface="Arial"/>
                <a:cs typeface="Arial"/>
              </a:rPr>
              <a:t>Given </a:t>
            </a:r>
            <a:r>
              <a:rPr lang="en-US" dirty="0" smtClean="0">
                <a:solidFill>
                  <a:prstClr val="white">
                    <a:lumMod val="65000"/>
                  </a:prstClr>
                </a:solidFill>
                <a:latin typeface="Arial"/>
                <a:cs typeface="Arial"/>
              </a:rPr>
              <a:t>a fact scenario </a:t>
            </a:r>
            <a:r>
              <a:rPr lang="en-US" dirty="0">
                <a:solidFill>
                  <a:prstClr val="white">
                    <a:lumMod val="65000"/>
                  </a:prstClr>
                </a:solidFill>
                <a:latin typeface="Arial"/>
                <a:cs typeface="Arial"/>
              </a:rPr>
              <a:t>involving </a:t>
            </a:r>
            <a:r>
              <a:rPr lang="en-US" dirty="0" smtClean="0">
                <a:solidFill>
                  <a:prstClr val="white">
                    <a:lumMod val="65000"/>
                  </a:prstClr>
                </a:solidFill>
                <a:latin typeface="Arial"/>
                <a:cs typeface="Arial"/>
              </a:rPr>
              <a:t>a successful contract </a:t>
            </a:r>
            <a:r>
              <a:rPr lang="en-US" dirty="0">
                <a:solidFill>
                  <a:prstClr val="white">
                    <a:lumMod val="65000"/>
                  </a:prstClr>
                </a:solidFill>
                <a:latin typeface="Arial"/>
                <a:cs typeface="Arial"/>
              </a:rPr>
              <a:t>law </a:t>
            </a:r>
            <a:r>
              <a:rPr lang="en-US" dirty="0" smtClean="0">
                <a:solidFill>
                  <a:prstClr val="white">
                    <a:lumMod val="65000"/>
                  </a:prstClr>
                </a:solidFill>
                <a:latin typeface="Arial"/>
                <a:cs typeface="Arial"/>
              </a:rPr>
              <a:t>cause </a:t>
            </a:r>
            <a:r>
              <a:rPr lang="en-US" dirty="0">
                <a:solidFill>
                  <a:prstClr val="white">
                    <a:lumMod val="65000"/>
                  </a:prstClr>
                </a:solidFill>
                <a:latin typeface="Arial"/>
                <a:cs typeface="Arial"/>
              </a:rPr>
              <a:t>of </a:t>
            </a:r>
            <a:r>
              <a:rPr lang="en-US" dirty="0" smtClean="0">
                <a:solidFill>
                  <a:prstClr val="white">
                    <a:lumMod val="65000"/>
                  </a:prstClr>
                </a:solidFill>
                <a:latin typeface="Arial"/>
                <a:cs typeface="Arial"/>
              </a:rPr>
              <a:t>action, </a:t>
            </a:r>
            <a:r>
              <a:rPr lang="en-US" dirty="0">
                <a:solidFill>
                  <a:prstClr val="white">
                    <a:lumMod val="65000"/>
                  </a:prstClr>
                </a:solidFill>
                <a:latin typeface="Arial"/>
                <a:cs typeface="Arial"/>
              </a:rPr>
              <a:t>identify which </a:t>
            </a:r>
            <a:r>
              <a:rPr lang="en-US" dirty="0" smtClean="0">
                <a:solidFill>
                  <a:prstClr val="white">
                    <a:lumMod val="65000"/>
                  </a:prstClr>
                </a:solidFill>
                <a:latin typeface="Arial"/>
                <a:cs typeface="Arial"/>
              </a:rPr>
              <a:t>measure of damages is appropriate under the studied case law.</a:t>
            </a:r>
            <a:endParaRPr lang="en-US" dirty="0">
              <a:solidFill>
                <a:prstClr val="white">
                  <a:lumMod val="65000"/>
                </a:prstClr>
              </a:solidFill>
              <a:latin typeface="Arial"/>
              <a:cs typeface="Arial"/>
            </a:endParaRPr>
          </a:p>
        </p:txBody>
      </p:sp>
      <p:sp>
        <p:nvSpPr>
          <p:cNvPr id="6" name="TextBox 5"/>
          <p:cNvSpPr txBox="1"/>
          <p:nvPr/>
        </p:nvSpPr>
        <p:spPr>
          <a:xfrm>
            <a:off x="4675003" y="1895726"/>
            <a:ext cx="40117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smtClean="0">
                <a:solidFill>
                  <a:prstClr val="black"/>
                </a:solidFill>
                <a:latin typeface="Arial"/>
                <a:cs typeface="Arial"/>
              </a:rPr>
              <a:t>This must be important!</a:t>
            </a:r>
            <a:endParaRPr lang="en-US" b="1" dirty="0">
              <a:solidFill>
                <a:prstClr val="black"/>
              </a:solidFill>
              <a:latin typeface="Arial"/>
              <a:cs typeface="Arial"/>
            </a:endParaRPr>
          </a:p>
        </p:txBody>
      </p:sp>
      <p:sp>
        <p:nvSpPr>
          <p:cNvPr id="7" name="Down Arrow 6"/>
          <p:cNvSpPr/>
          <p:nvPr/>
        </p:nvSpPr>
        <p:spPr>
          <a:xfrm>
            <a:off x="6324417" y="2345995"/>
            <a:ext cx="704110" cy="549515"/>
          </a:xfrm>
          <a:prstGeom prst="down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4645025" y="5039169"/>
            <a:ext cx="4011798"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solidFill>
                  <a:prstClr val="black"/>
                </a:solidFill>
                <a:latin typeface="Arial"/>
                <a:cs typeface="Arial"/>
              </a:rPr>
              <a:t>And hopefully, something you’re teaching your students to do—a task that they are not surprised to be tested on.</a:t>
            </a:r>
            <a:endParaRPr lang="en-US" dirty="0">
              <a:solidFill>
                <a:prstClr val="black"/>
              </a:solidFill>
              <a:latin typeface="Arial"/>
              <a:cs typeface="Arial"/>
            </a:endParaRPr>
          </a:p>
        </p:txBody>
      </p:sp>
      <p:sp>
        <p:nvSpPr>
          <p:cNvPr id="12" name="TextBox 11"/>
          <p:cNvSpPr txBox="1"/>
          <p:nvPr/>
        </p:nvSpPr>
        <p:spPr>
          <a:xfrm>
            <a:off x="4645025" y="2895510"/>
            <a:ext cx="4041775" cy="461665"/>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solidFill>
                  <a:srgbClr val="7F7F7F"/>
                </a:solidFill>
                <a:latin typeface="Arial"/>
                <a:cs typeface="Arial"/>
              </a:rPr>
              <a:t>Learning Outcome:</a:t>
            </a:r>
            <a:endParaRPr lang="en-US" sz="2400" b="1" dirty="0">
              <a:solidFill>
                <a:srgbClr val="7F7F7F"/>
              </a:solidFill>
              <a:latin typeface="Arial"/>
              <a:cs typeface="Arial"/>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314327D-3C51-7041-81B2-416FA6E356A7}" type="slidenum">
              <a:rPr lang="en-US" smtClean="0">
                <a:solidFill>
                  <a:prstClr val="black">
                    <a:tint val="75000"/>
                  </a:prstClr>
                </a:solidFill>
              </a:rPr>
              <a:pPr/>
              <a:t>32</a:t>
            </a:fld>
            <a:endParaRPr lang="en-US">
              <a:solidFill>
                <a:prstClr val="black">
                  <a:tint val="75000"/>
                </a:prstClr>
              </a:solidFill>
            </a:endParaRPr>
          </a:p>
        </p:txBody>
      </p:sp>
      <p:sp>
        <p:nvSpPr>
          <p:cNvPr id="5" name="Date Placeholder 4"/>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36584135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12718" y="1666955"/>
            <a:ext cx="4319734" cy="3489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457200" y="633436"/>
            <a:ext cx="8229600" cy="71759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000" dirty="0" smtClean="0">
                <a:latin typeface="Arial"/>
                <a:cs typeface="Arial"/>
              </a:rPr>
              <a:t>Link the Question to the Outcome</a:t>
            </a:r>
            <a:endParaRPr lang="en-US" sz="3000" dirty="0">
              <a:latin typeface="Arial"/>
              <a:cs typeface="Arial"/>
            </a:endParaRPr>
          </a:p>
        </p:txBody>
      </p:sp>
      <p:sp>
        <p:nvSpPr>
          <p:cNvPr id="8" name="Content Placeholder 7"/>
          <p:cNvSpPr>
            <a:spLocks noGrp="1"/>
          </p:cNvSpPr>
          <p:nvPr>
            <p:ph sz="quarter" idx="4"/>
          </p:nvPr>
        </p:nvSpPr>
        <p:spPr>
          <a:xfrm>
            <a:off x="4645025" y="1666955"/>
            <a:ext cx="4041775" cy="1397123"/>
          </a:xfrm>
          <a:ln>
            <a:noFill/>
          </a:ln>
        </p:spPr>
        <p:txBody>
          <a:bodyPr/>
          <a:lstStyle/>
          <a:p>
            <a:pPr marL="0" indent="0">
              <a:buNone/>
            </a:pPr>
            <a:r>
              <a:rPr lang="en-US" dirty="0" smtClean="0"/>
              <a:t>	</a:t>
            </a:r>
            <a:endParaRPr lang="en-US" dirty="0"/>
          </a:p>
        </p:txBody>
      </p:sp>
      <p:sp>
        <p:nvSpPr>
          <p:cNvPr id="11" name="TextBox 10"/>
          <p:cNvSpPr txBox="1"/>
          <p:nvPr/>
        </p:nvSpPr>
        <p:spPr>
          <a:xfrm>
            <a:off x="455613" y="2895510"/>
            <a:ext cx="4040188"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dirty="0" smtClean="0">
                <a:solidFill>
                  <a:prstClr val="black"/>
                </a:solidFill>
                <a:latin typeface="Arial"/>
                <a:cs typeface="Arial"/>
              </a:rPr>
              <a:t>Prompt:</a:t>
            </a:r>
            <a:endParaRPr lang="en-US" sz="2400" b="1" dirty="0">
              <a:solidFill>
                <a:prstClr val="black"/>
              </a:solidFill>
              <a:latin typeface="Arial"/>
              <a:cs typeface="Arial"/>
            </a:endParaRPr>
          </a:p>
        </p:txBody>
      </p:sp>
      <p:sp>
        <p:nvSpPr>
          <p:cNvPr id="12" name="TextBox 11"/>
          <p:cNvSpPr txBox="1"/>
          <p:nvPr/>
        </p:nvSpPr>
        <p:spPr>
          <a:xfrm>
            <a:off x="4645025" y="2895510"/>
            <a:ext cx="4041775" cy="461665"/>
          </a:xfrm>
          <a:prstGeom prst="rect">
            <a:avLst/>
          </a:prstGeom>
          <a:ln>
            <a:solidFill>
              <a:srgbClr val="7F7F7F"/>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dirty="0" smtClean="0">
                <a:solidFill>
                  <a:prstClr val="white">
                    <a:lumMod val="50000"/>
                  </a:prstClr>
                </a:solidFill>
                <a:latin typeface="Arial"/>
                <a:cs typeface="Arial"/>
              </a:rPr>
              <a:t>Learning Outcome:</a:t>
            </a:r>
            <a:endParaRPr lang="en-US" sz="2400" b="1" dirty="0">
              <a:solidFill>
                <a:prstClr val="white">
                  <a:lumMod val="50000"/>
                </a:prstClr>
              </a:solidFill>
              <a:latin typeface="Arial"/>
              <a:cs typeface="Arial"/>
            </a:endParaRPr>
          </a:p>
        </p:txBody>
      </p:sp>
      <p:sp>
        <p:nvSpPr>
          <p:cNvPr id="13" name="TextBox 12"/>
          <p:cNvSpPr txBox="1"/>
          <p:nvPr/>
        </p:nvSpPr>
        <p:spPr>
          <a:xfrm>
            <a:off x="455613" y="3360370"/>
            <a:ext cx="4040188" cy="147732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solidFill>
                  <a:srgbClr val="8064A2"/>
                </a:solidFill>
                <a:latin typeface="Arial"/>
                <a:cs typeface="Arial"/>
              </a:rPr>
              <a:t>Which </a:t>
            </a:r>
            <a:r>
              <a:rPr lang="en-US" b="1" dirty="0">
                <a:solidFill>
                  <a:srgbClr val="8064A2"/>
                </a:solidFill>
                <a:latin typeface="Arial"/>
                <a:cs typeface="Arial"/>
              </a:rPr>
              <a:t>measure of damages is </a:t>
            </a:r>
            <a:r>
              <a:rPr lang="en-US" b="1" dirty="0" smtClean="0">
                <a:solidFill>
                  <a:srgbClr val="8064A2"/>
                </a:solidFill>
                <a:latin typeface="Arial"/>
                <a:cs typeface="Arial"/>
              </a:rPr>
              <a:t>appropriate </a:t>
            </a:r>
            <a:r>
              <a:rPr lang="en-US" dirty="0" smtClean="0">
                <a:solidFill>
                  <a:prstClr val="black"/>
                </a:solidFill>
                <a:latin typeface="Arial"/>
                <a:cs typeface="Arial"/>
              </a:rPr>
              <a:t>in this case?</a:t>
            </a:r>
          </a:p>
          <a:p>
            <a:endParaRPr lang="en-US" dirty="0">
              <a:solidFill>
                <a:prstClr val="black"/>
              </a:solidFill>
              <a:latin typeface="Arial"/>
              <a:cs typeface="Arial"/>
            </a:endParaRPr>
          </a:p>
          <a:p>
            <a:endParaRPr lang="en-US" dirty="0" smtClean="0">
              <a:solidFill>
                <a:prstClr val="black"/>
              </a:solidFill>
              <a:latin typeface="Arial"/>
              <a:cs typeface="Arial"/>
            </a:endParaRPr>
          </a:p>
          <a:p>
            <a:endParaRPr lang="en-US" dirty="0">
              <a:solidFill>
                <a:prstClr val="black"/>
              </a:solidFill>
              <a:latin typeface="Arial"/>
              <a:cs typeface="Arial"/>
            </a:endParaRPr>
          </a:p>
        </p:txBody>
      </p:sp>
      <p:sp>
        <p:nvSpPr>
          <p:cNvPr id="14" name="TextBox 13"/>
          <p:cNvSpPr txBox="1"/>
          <p:nvPr/>
        </p:nvSpPr>
        <p:spPr>
          <a:xfrm>
            <a:off x="4645025" y="3360370"/>
            <a:ext cx="4041775" cy="1477328"/>
          </a:xfrm>
          <a:prstGeom prst="rect">
            <a:avLst/>
          </a:prstGeom>
          <a:ln>
            <a:solidFill>
              <a:srgbClr val="7F7F7F"/>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solidFill>
                  <a:prstClr val="white">
                    <a:lumMod val="65000"/>
                  </a:prstClr>
                </a:solidFill>
                <a:latin typeface="Arial"/>
                <a:cs typeface="Arial"/>
              </a:rPr>
              <a:t>Given </a:t>
            </a:r>
            <a:r>
              <a:rPr lang="en-US" dirty="0" smtClean="0">
                <a:solidFill>
                  <a:prstClr val="white">
                    <a:lumMod val="65000"/>
                  </a:prstClr>
                </a:solidFill>
                <a:latin typeface="Arial"/>
                <a:cs typeface="Arial"/>
              </a:rPr>
              <a:t>a fact scenario </a:t>
            </a:r>
            <a:r>
              <a:rPr lang="en-US" dirty="0">
                <a:solidFill>
                  <a:prstClr val="white">
                    <a:lumMod val="65000"/>
                  </a:prstClr>
                </a:solidFill>
                <a:latin typeface="Arial"/>
                <a:cs typeface="Arial"/>
              </a:rPr>
              <a:t>involving </a:t>
            </a:r>
            <a:r>
              <a:rPr lang="en-US" dirty="0" smtClean="0">
                <a:solidFill>
                  <a:prstClr val="white">
                    <a:lumMod val="65000"/>
                  </a:prstClr>
                </a:solidFill>
                <a:latin typeface="Arial"/>
                <a:cs typeface="Arial"/>
              </a:rPr>
              <a:t>a successful contract </a:t>
            </a:r>
            <a:r>
              <a:rPr lang="en-US" dirty="0">
                <a:solidFill>
                  <a:prstClr val="white">
                    <a:lumMod val="65000"/>
                  </a:prstClr>
                </a:solidFill>
                <a:latin typeface="Arial"/>
                <a:cs typeface="Arial"/>
              </a:rPr>
              <a:t>law </a:t>
            </a:r>
            <a:r>
              <a:rPr lang="en-US" dirty="0" smtClean="0">
                <a:solidFill>
                  <a:prstClr val="white">
                    <a:lumMod val="65000"/>
                  </a:prstClr>
                </a:solidFill>
                <a:latin typeface="Arial"/>
                <a:cs typeface="Arial"/>
              </a:rPr>
              <a:t>cause </a:t>
            </a:r>
            <a:r>
              <a:rPr lang="en-US" dirty="0">
                <a:solidFill>
                  <a:prstClr val="white">
                    <a:lumMod val="65000"/>
                  </a:prstClr>
                </a:solidFill>
                <a:latin typeface="Arial"/>
                <a:cs typeface="Arial"/>
              </a:rPr>
              <a:t>of </a:t>
            </a:r>
            <a:r>
              <a:rPr lang="en-US" dirty="0" smtClean="0">
                <a:solidFill>
                  <a:prstClr val="white">
                    <a:lumMod val="65000"/>
                  </a:prstClr>
                </a:solidFill>
                <a:latin typeface="Arial"/>
                <a:cs typeface="Arial"/>
              </a:rPr>
              <a:t>action, </a:t>
            </a:r>
            <a:r>
              <a:rPr lang="en-US" b="1" dirty="0">
                <a:solidFill>
                  <a:srgbClr val="8064A2">
                    <a:lumMod val="75000"/>
                  </a:srgbClr>
                </a:solidFill>
                <a:latin typeface="Arial"/>
                <a:cs typeface="Arial"/>
              </a:rPr>
              <a:t>identify which </a:t>
            </a:r>
            <a:r>
              <a:rPr lang="en-US" b="1" dirty="0" smtClean="0">
                <a:solidFill>
                  <a:srgbClr val="8064A2">
                    <a:lumMod val="75000"/>
                  </a:srgbClr>
                </a:solidFill>
                <a:latin typeface="Arial"/>
                <a:cs typeface="Arial"/>
              </a:rPr>
              <a:t>measure of damages is appropriate</a:t>
            </a:r>
            <a:r>
              <a:rPr lang="en-US" b="1" dirty="0" smtClean="0">
                <a:solidFill>
                  <a:prstClr val="white">
                    <a:lumMod val="65000"/>
                  </a:prstClr>
                </a:solidFill>
                <a:latin typeface="Arial"/>
                <a:cs typeface="Arial"/>
              </a:rPr>
              <a:t> </a:t>
            </a:r>
            <a:r>
              <a:rPr lang="en-US" dirty="0" smtClean="0">
                <a:solidFill>
                  <a:prstClr val="white">
                    <a:lumMod val="65000"/>
                  </a:prstClr>
                </a:solidFill>
                <a:latin typeface="Arial"/>
                <a:cs typeface="Arial"/>
              </a:rPr>
              <a:t>under the studied case law.</a:t>
            </a:r>
            <a:endParaRPr lang="en-US" dirty="0">
              <a:solidFill>
                <a:prstClr val="white">
                  <a:lumMod val="65000"/>
                </a:prstClr>
              </a:solidFill>
              <a:latin typeface="Arial"/>
              <a:cs typeface="Arial"/>
            </a:endParaRPr>
          </a:p>
        </p:txBody>
      </p:sp>
      <p:sp>
        <p:nvSpPr>
          <p:cNvPr id="6" name="TextBox 5"/>
          <p:cNvSpPr txBox="1"/>
          <p:nvPr/>
        </p:nvSpPr>
        <p:spPr>
          <a:xfrm>
            <a:off x="403734" y="1895726"/>
            <a:ext cx="4168923"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smtClean="0">
                <a:solidFill>
                  <a:prstClr val="black"/>
                </a:solidFill>
                <a:latin typeface="Arial"/>
                <a:cs typeface="Arial"/>
              </a:rPr>
              <a:t>This must be linked to the outcome.</a:t>
            </a:r>
            <a:endParaRPr lang="en-US" b="1" dirty="0">
              <a:solidFill>
                <a:prstClr val="black"/>
              </a:solidFill>
              <a:latin typeface="Arial"/>
              <a:cs typeface="Arial"/>
            </a:endParaRPr>
          </a:p>
        </p:txBody>
      </p:sp>
      <p:sp>
        <p:nvSpPr>
          <p:cNvPr id="7" name="Down Arrow 6"/>
          <p:cNvSpPr/>
          <p:nvPr/>
        </p:nvSpPr>
        <p:spPr>
          <a:xfrm>
            <a:off x="1886690" y="2327921"/>
            <a:ext cx="704110" cy="549515"/>
          </a:xfrm>
          <a:prstGeom prst="downArrow">
            <a:avLst/>
          </a:prstGeom>
          <a:solidFill>
            <a:srgbClr val="8EB4E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314327D-3C51-7041-81B2-416FA6E356A7}" type="slidenum">
              <a:rPr lang="en-US" smtClean="0">
                <a:solidFill>
                  <a:prstClr val="black">
                    <a:tint val="75000"/>
                  </a:prstClr>
                </a:solidFill>
              </a:rPr>
              <a:pPr/>
              <a:t>33</a:t>
            </a:fld>
            <a:endParaRPr lang="en-US">
              <a:solidFill>
                <a:prstClr val="black">
                  <a:tint val="75000"/>
                </a:prstClr>
              </a:solidFill>
            </a:endParaRPr>
          </a:p>
        </p:txBody>
      </p:sp>
      <p:sp>
        <p:nvSpPr>
          <p:cNvPr id="5" name="Date Placeholder 4"/>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3810559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495419" y="1453180"/>
            <a:ext cx="4047219" cy="4903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455613" y="394515"/>
            <a:ext cx="8229600" cy="71759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000" dirty="0" smtClean="0">
                <a:latin typeface="Arial"/>
                <a:cs typeface="Arial"/>
              </a:rPr>
              <a:t>Program Crossroads: What is Important?</a:t>
            </a:r>
            <a:endParaRPr lang="en-US" sz="3000" dirty="0">
              <a:latin typeface="Arial"/>
              <a:cs typeface="Arial"/>
            </a:endParaRPr>
          </a:p>
        </p:txBody>
      </p:sp>
      <p:sp>
        <p:nvSpPr>
          <p:cNvPr id="8" name="Content Placeholder 7"/>
          <p:cNvSpPr>
            <a:spLocks noGrp="1"/>
          </p:cNvSpPr>
          <p:nvPr>
            <p:ph sz="quarter" idx="4"/>
          </p:nvPr>
        </p:nvSpPr>
        <p:spPr>
          <a:xfrm>
            <a:off x="4645025" y="1666955"/>
            <a:ext cx="4041775" cy="1397123"/>
          </a:xfrm>
          <a:ln>
            <a:noFill/>
          </a:ln>
        </p:spPr>
        <p:txBody>
          <a:bodyPr/>
          <a:lstStyle/>
          <a:p>
            <a:pPr marL="0" indent="0">
              <a:buNone/>
            </a:pPr>
            <a:r>
              <a:rPr lang="en-US" dirty="0" smtClean="0"/>
              <a:t>	</a:t>
            </a:r>
            <a:endParaRPr lang="en-US" dirty="0"/>
          </a:p>
        </p:txBody>
      </p:sp>
      <p:sp>
        <p:nvSpPr>
          <p:cNvPr id="11" name="TextBox 10"/>
          <p:cNvSpPr txBox="1"/>
          <p:nvPr/>
        </p:nvSpPr>
        <p:spPr>
          <a:xfrm>
            <a:off x="455613" y="2895510"/>
            <a:ext cx="2499134" cy="461665"/>
          </a:xfrm>
          <a:prstGeom prst="rect">
            <a:avLst/>
          </a:prstGeom>
          <a:ln>
            <a:solidFill>
              <a:srgbClr val="7F7F7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prstClr val="white">
                    <a:lumMod val="50000"/>
                  </a:prstClr>
                </a:solidFill>
                <a:latin typeface="Arial"/>
                <a:cs typeface="Arial"/>
              </a:rPr>
              <a:t>Prompt:</a:t>
            </a:r>
            <a:endParaRPr lang="en-US" sz="2400" b="1" dirty="0">
              <a:solidFill>
                <a:prstClr val="white">
                  <a:lumMod val="50000"/>
                </a:prstClr>
              </a:solidFill>
              <a:latin typeface="Arial"/>
              <a:cs typeface="Arial"/>
            </a:endParaRPr>
          </a:p>
        </p:txBody>
      </p:sp>
      <p:sp>
        <p:nvSpPr>
          <p:cNvPr id="13" name="TextBox 12"/>
          <p:cNvSpPr txBox="1"/>
          <p:nvPr/>
        </p:nvSpPr>
        <p:spPr>
          <a:xfrm>
            <a:off x="455613" y="3360370"/>
            <a:ext cx="2499134" cy="2031325"/>
          </a:xfrm>
          <a:prstGeom prst="rect">
            <a:avLst/>
          </a:prstGeom>
          <a:ln>
            <a:solidFill>
              <a:srgbClr val="7F7F7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solidFill>
                  <a:srgbClr val="A6A6A6"/>
                </a:solidFill>
                <a:latin typeface="Arial"/>
                <a:cs typeface="Arial"/>
              </a:rPr>
              <a:t>Which </a:t>
            </a:r>
            <a:r>
              <a:rPr lang="en-US" b="1" dirty="0">
                <a:solidFill>
                  <a:srgbClr val="A6A6A6"/>
                </a:solidFill>
                <a:latin typeface="Arial"/>
                <a:cs typeface="Arial"/>
              </a:rPr>
              <a:t>measure of damages is </a:t>
            </a:r>
            <a:r>
              <a:rPr lang="en-US" b="1" dirty="0" smtClean="0">
                <a:solidFill>
                  <a:srgbClr val="A6A6A6"/>
                </a:solidFill>
                <a:latin typeface="Arial"/>
                <a:cs typeface="Arial"/>
              </a:rPr>
              <a:t>appropriate </a:t>
            </a:r>
            <a:r>
              <a:rPr lang="en-US" dirty="0" smtClean="0">
                <a:solidFill>
                  <a:srgbClr val="A6A6A6"/>
                </a:solidFill>
                <a:latin typeface="Arial"/>
                <a:cs typeface="Arial"/>
              </a:rPr>
              <a:t>in this case?</a:t>
            </a:r>
          </a:p>
          <a:p>
            <a:endParaRPr lang="en-US" dirty="0">
              <a:solidFill>
                <a:srgbClr val="A6A6A6"/>
              </a:solidFill>
              <a:latin typeface="Arial"/>
              <a:cs typeface="Arial"/>
            </a:endParaRPr>
          </a:p>
          <a:p>
            <a:endParaRPr lang="en-US" dirty="0" smtClean="0">
              <a:solidFill>
                <a:prstClr val="black"/>
              </a:solidFill>
              <a:latin typeface="Arial"/>
              <a:cs typeface="Arial"/>
            </a:endParaRPr>
          </a:p>
          <a:p>
            <a:endParaRPr lang="en-US" dirty="0">
              <a:solidFill>
                <a:prstClr val="black"/>
              </a:solidFill>
              <a:latin typeface="Arial"/>
              <a:cs typeface="Arial"/>
            </a:endParaRPr>
          </a:p>
        </p:txBody>
      </p:sp>
      <p:sp>
        <p:nvSpPr>
          <p:cNvPr id="14" name="TextBox 13"/>
          <p:cNvSpPr txBox="1"/>
          <p:nvPr/>
        </p:nvSpPr>
        <p:spPr>
          <a:xfrm>
            <a:off x="3500862" y="2256951"/>
            <a:ext cx="4006355" cy="147732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solidFill>
                  <a:prstClr val="black"/>
                </a:solidFill>
                <a:latin typeface="Arial"/>
                <a:cs typeface="Arial"/>
              </a:rPr>
              <a:t>Given </a:t>
            </a:r>
            <a:r>
              <a:rPr lang="en-US" dirty="0" smtClean="0">
                <a:solidFill>
                  <a:prstClr val="black"/>
                </a:solidFill>
                <a:latin typeface="Arial"/>
                <a:cs typeface="Arial"/>
              </a:rPr>
              <a:t>a fact scenario </a:t>
            </a:r>
            <a:r>
              <a:rPr lang="en-US" dirty="0">
                <a:solidFill>
                  <a:prstClr val="black"/>
                </a:solidFill>
                <a:latin typeface="Arial"/>
                <a:cs typeface="Arial"/>
              </a:rPr>
              <a:t>involving </a:t>
            </a:r>
            <a:r>
              <a:rPr lang="en-US" dirty="0" smtClean="0">
                <a:solidFill>
                  <a:prstClr val="black"/>
                </a:solidFill>
                <a:latin typeface="Arial"/>
                <a:cs typeface="Arial"/>
              </a:rPr>
              <a:t>a successful contract </a:t>
            </a:r>
            <a:r>
              <a:rPr lang="en-US" dirty="0">
                <a:solidFill>
                  <a:prstClr val="black"/>
                </a:solidFill>
                <a:latin typeface="Arial"/>
                <a:cs typeface="Arial"/>
              </a:rPr>
              <a:t>law </a:t>
            </a:r>
            <a:r>
              <a:rPr lang="en-US" dirty="0" smtClean="0">
                <a:solidFill>
                  <a:prstClr val="black"/>
                </a:solidFill>
                <a:latin typeface="Arial"/>
                <a:cs typeface="Arial"/>
              </a:rPr>
              <a:t>cause </a:t>
            </a:r>
            <a:r>
              <a:rPr lang="en-US" dirty="0">
                <a:solidFill>
                  <a:prstClr val="black"/>
                </a:solidFill>
                <a:latin typeface="Arial"/>
                <a:cs typeface="Arial"/>
              </a:rPr>
              <a:t>of </a:t>
            </a:r>
            <a:r>
              <a:rPr lang="en-US" dirty="0" smtClean="0">
                <a:solidFill>
                  <a:prstClr val="black"/>
                </a:solidFill>
                <a:latin typeface="Arial"/>
                <a:cs typeface="Arial"/>
              </a:rPr>
              <a:t>action, </a:t>
            </a:r>
            <a:r>
              <a:rPr lang="en-US" dirty="0">
                <a:solidFill>
                  <a:prstClr val="black"/>
                </a:solidFill>
                <a:latin typeface="Arial"/>
                <a:cs typeface="Arial"/>
              </a:rPr>
              <a:t>identify which </a:t>
            </a:r>
            <a:r>
              <a:rPr lang="en-US" dirty="0" smtClean="0">
                <a:solidFill>
                  <a:prstClr val="black"/>
                </a:solidFill>
                <a:latin typeface="Arial"/>
                <a:cs typeface="Arial"/>
              </a:rPr>
              <a:t>measure of damages is appropriate</a:t>
            </a:r>
            <a:r>
              <a:rPr lang="en-US" b="1" dirty="0" smtClean="0">
                <a:solidFill>
                  <a:srgbClr val="8064A2"/>
                </a:solidFill>
                <a:latin typeface="Arial"/>
                <a:cs typeface="Arial"/>
              </a:rPr>
              <a:t> </a:t>
            </a:r>
            <a:r>
              <a:rPr lang="en-US" dirty="0" smtClean="0">
                <a:solidFill>
                  <a:prstClr val="black"/>
                </a:solidFill>
                <a:latin typeface="Arial"/>
                <a:cs typeface="Arial"/>
              </a:rPr>
              <a:t>under the studied case law.</a:t>
            </a:r>
            <a:endParaRPr lang="en-US" dirty="0">
              <a:solidFill>
                <a:prstClr val="black"/>
              </a:solidFill>
              <a:latin typeface="Arial"/>
              <a:cs typeface="Arial"/>
            </a:endParaRPr>
          </a:p>
        </p:txBody>
      </p:sp>
      <p:sp>
        <p:nvSpPr>
          <p:cNvPr id="6" name="TextBox 5"/>
          <p:cNvSpPr txBox="1"/>
          <p:nvPr/>
        </p:nvSpPr>
        <p:spPr>
          <a:xfrm>
            <a:off x="3500862" y="1900194"/>
            <a:ext cx="400635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smtClean="0">
                <a:solidFill>
                  <a:prstClr val="black"/>
                </a:solidFill>
                <a:latin typeface="Arial"/>
                <a:cs typeface="Arial"/>
              </a:rPr>
              <a:t>Course-Specific Learning Outcome</a:t>
            </a:r>
            <a:endParaRPr lang="en-US" b="1" dirty="0">
              <a:solidFill>
                <a:prstClr val="black"/>
              </a:solidFill>
              <a:latin typeface="Arial"/>
              <a:cs typeface="Arial"/>
            </a:endParaRPr>
          </a:p>
        </p:txBody>
      </p:sp>
      <p:sp>
        <p:nvSpPr>
          <p:cNvPr id="15" name="TextBox 14"/>
          <p:cNvSpPr txBox="1"/>
          <p:nvPr/>
        </p:nvSpPr>
        <p:spPr>
          <a:xfrm>
            <a:off x="3500864" y="4416838"/>
            <a:ext cx="4006354" cy="147732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solidFill>
                  <a:prstClr val="black"/>
                </a:solidFill>
                <a:latin typeface="Arial"/>
                <a:cs typeface="Arial"/>
              </a:rPr>
              <a:t>Given </a:t>
            </a:r>
            <a:r>
              <a:rPr lang="en-US" dirty="0" smtClean="0">
                <a:solidFill>
                  <a:prstClr val="black"/>
                </a:solidFill>
                <a:latin typeface="Arial"/>
                <a:cs typeface="Arial"/>
              </a:rPr>
              <a:t>a fact scenario </a:t>
            </a:r>
            <a:r>
              <a:rPr lang="en-US" dirty="0">
                <a:solidFill>
                  <a:prstClr val="black"/>
                </a:solidFill>
                <a:latin typeface="Arial"/>
                <a:cs typeface="Arial"/>
              </a:rPr>
              <a:t>involving </a:t>
            </a:r>
            <a:r>
              <a:rPr lang="en-US" dirty="0" smtClean="0">
                <a:solidFill>
                  <a:prstClr val="black"/>
                </a:solidFill>
                <a:latin typeface="Arial"/>
                <a:cs typeface="Arial"/>
              </a:rPr>
              <a:t>a realistic legal action, use </a:t>
            </a:r>
            <a:r>
              <a:rPr lang="en-US" dirty="0">
                <a:solidFill>
                  <a:prstClr val="black"/>
                </a:solidFill>
                <a:latin typeface="Arial"/>
                <a:cs typeface="Arial"/>
              </a:rPr>
              <a:t>deductive reasoning and analogy to predict </a:t>
            </a:r>
            <a:r>
              <a:rPr lang="en-US" dirty="0" smtClean="0">
                <a:solidFill>
                  <a:prstClr val="black"/>
                </a:solidFill>
                <a:latin typeface="Arial"/>
                <a:cs typeface="Arial"/>
              </a:rPr>
              <a:t>an </a:t>
            </a:r>
            <a:r>
              <a:rPr lang="en-US" dirty="0">
                <a:solidFill>
                  <a:prstClr val="black"/>
                </a:solidFill>
                <a:latin typeface="Arial"/>
                <a:cs typeface="Arial"/>
              </a:rPr>
              <a:t>outcome in the scenario </a:t>
            </a:r>
            <a:r>
              <a:rPr lang="en-US" dirty="0" smtClean="0">
                <a:solidFill>
                  <a:prstClr val="black"/>
                </a:solidFill>
                <a:latin typeface="Arial"/>
                <a:cs typeface="Arial"/>
              </a:rPr>
              <a:t>based on the studied case law.</a:t>
            </a:r>
            <a:endParaRPr lang="en-US" dirty="0">
              <a:solidFill>
                <a:prstClr val="black"/>
              </a:solidFill>
              <a:latin typeface="Arial"/>
              <a:cs typeface="Arial"/>
            </a:endParaRPr>
          </a:p>
        </p:txBody>
      </p:sp>
      <p:sp>
        <p:nvSpPr>
          <p:cNvPr id="16" name="TextBox 15"/>
          <p:cNvSpPr txBox="1"/>
          <p:nvPr/>
        </p:nvSpPr>
        <p:spPr>
          <a:xfrm>
            <a:off x="3495419" y="4047506"/>
            <a:ext cx="401179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smtClean="0">
                <a:solidFill>
                  <a:prstClr val="black"/>
                </a:solidFill>
                <a:latin typeface="Arial"/>
                <a:cs typeface="Arial"/>
              </a:rPr>
              <a:t>Cross-Course Learning Outcome</a:t>
            </a:r>
            <a:endParaRPr lang="en-US" b="1" dirty="0">
              <a:solidFill>
                <a:prstClr val="black"/>
              </a:solidFill>
              <a:latin typeface="Arial"/>
              <a:cs typeface="Arial"/>
            </a:endParaRPr>
          </a:p>
        </p:txBody>
      </p:sp>
      <p:sp>
        <p:nvSpPr>
          <p:cNvPr id="22" name="Left-Right Arrow 21"/>
          <p:cNvSpPr/>
          <p:nvPr/>
        </p:nvSpPr>
        <p:spPr>
          <a:xfrm rot="18761086">
            <a:off x="2654389" y="3263786"/>
            <a:ext cx="868688" cy="553570"/>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Left-Right Arrow 22"/>
          <p:cNvSpPr/>
          <p:nvPr/>
        </p:nvSpPr>
        <p:spPr>
          <a:xfrm rot="2281493">
            <a:off x="2705105" y="3941745"/>
            <a:ext cx="821347" cy="58664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Up Arrow 23"/>
          <p:cNvSpPr/>
          <p:nvPr/>
        </p:nvSpPr>
        <p:spPr>
          <a:xfrm>
            <a:off x="7531477" y="1736272"/>
            <a:ext cx="678964" cy="4620077"/>
          </a:xfrm>
          <a:prstGeom prst="up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solidFill>
                  <a:prstClr val="white"/>
                </a:solidFill>
              </a:rPr>
              <a:t>Academic Freedom, Flexibility</a:t>
            </a:r>
            <a:endParaRPr lang="en-US" dirty="0">
              <a:solidFill>
                <a:prstClr val="white"/>
              </a:solidFill>
            </a:endParaRPr>
          </a:p>
        </p:txBody>
      </p:sp>
      <p:sp>
        <p:nvSpPr>
          <p:cNvPr id="25" name="Up Arrow 24"/>
          <p:cNvSpPr/>
          <p:nvPr/>
        </p:nvSpPr>
        <p:spPr>
          <a:xfrm rot="10800000">
            <a:off x="8160149" y="1453179"/>
            <a:ext cx="678964" cy="4440986"/>
          </a:xfrm>
          <a:prstGeom prst="up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solidFill>
                  <a:prstClr val="white"/>
                </a:solidFill>
              </a:rPr>
              <a:t>Score Comparability, Common Remediation</a:t>
            </a:r>
            <a:endParaRPr lang="en-US" dirty="0">
              <a:solidFill>
                <a:prstClr val="white"/>
              </a:solidFill>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314327D-3C51-7041-81B2-416FA6E356A7}" type="slidenum">
              <a:rPr lang="en-US" smtClean="0">
                <a:solidFill>
                  <a:prstClr val="black">
                    <a:tint val="75000"/>
                  </a:prstClr>
                </a:solidFill>
              </a:rPr>
              <a:pPr/>
              <a:t>34</a:t>
            </a:fld>
            <a:endParaRPr lang="en-US">
              <a:solidFill>
                <a:prstClr val="black">
                  <a:tint val="75000"/>
                </a:prstClr>
              </a:solidFill>
            </a:endParaRPr>
          </a:p>
        </p:txBody>
      </p:sp>
      <p:sp>
        <p:nvSpPr>
          <p:cNvPr id="5" name="Date Placeholder 4"/>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24246592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256" y="563859"/>
            <a:ext cx="7694917" cy="11430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600" dirty="0" smtClean="0">
                <a:latin typeface="Arial"/>
                <a:cs typeface="Arial"/>
              </a:rPr>
              <a:t>High-Level Test Question Checklist</a:t>
            </a:r>
            <a:endParaRPr lang="en-US" sz="3600" dirty="0">
              <a:latin typeface="Arial"/>
              <a:cs typeface="Arial"/>
            </a:endParaRPr>
          </a:p>
        </p:txBody>
      </p:sp>
      <p:sp>
        <p:nvSpPr>
          <p:cNvPr id="21" name="Content Placeholder 20"/>
          <p:cNvSpPr>
            <a:spLocks noGrp="1"/>
          </p:cNvSpPr>
          <p:nvPr>
            <p:ph idx="1"/>
          </p:nvPr>
        </p:nvSpPr>
        <p:spPr>
          <a:xfrm>
            <a:off x="1119032" y="2061314"/>
            <a:ext cx="6902793" cy="3056644"/>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r>
              <a:rPr lang="en-US" dirty="0" smtClean="0">
                <a:latin typeface="Arial"/>
                <a:cs typeface="Arial"/>
              </a:rPr>
              <a:t>Every test </a:t>
            </a:r>
            <a:r>
              <a:rPr lang="en-US" dirty="0">
                <a:latin typeface="Arial"/>
                <a:cs typeface="Arial"/>
              </a:rPr>
              <a:t>question </a:t>
            </a:r>
            <a:r>
              <a:rPr lang="en-US" dirty="0" smtClean="0">
                <a:latin typeface="Arial"/>
                <a:cs typeface="Arial"/>
              </a:rPr>
              <a:t>should:</a:t>
            </a:r>
          </a:p>
          <a:p>
            <a:pPr marL="0" indent="0">
              <a:buNone/>
            </a:pPr>
            <a:endParaRPr lang="en-US" sz="1800" dirty="0" smtClean="0"/>
          </a:p>
          <a:p>
            <a:pPr>
              <a:buFont typeface="Wingdings" charset="0"/>
              <a:buChar char="þ"/>
            </a:pPr>
            <a:r>
              <a:rPr lang="en-US" dirty="0" smtClean="0"/>
              <a:t> </a:t>
            </a:r>
            <a:r>
              <a:rPr lang="en-US" dirty="0" smtClean="0">
                <a:latin typeface="Arial"/>
                <a:cs typeface="Arial"/>
              </a:rPr>
              <a:t>test something important</a:t>
            </a:r>
          </a:p>
          <a:p>
            <a:pPr marL="0" indent="0">
              <a:buNone/>
            </a:pPr>
            <a:endParaRPr lang="en-US" sz="2100" dirty="0" smtClean="0">
              <a:latin typeface="Arial"/>
              <a:cs typeface="Arial"/>
            </a:endParaRPr>
          </a:p>
          <a:p>
            <a:pPr>
              <a:buFont typeface="Wingdings" charset="2"/>
              <a:buChar char="q"/>
            </a:pPr>
            <a:r>
              <a:rPr lang="en-US" dirty="0"/>
              <a:t> </a:t>
            </a:r>
            <a:r>
              <a:rPr lang="en-US" dirty="0" smtClean="0">
                <a:latin typeface="Arial"/>
                <a:cs typeface="Arial"/>
              </a:rPr>
              <a:t>in a straightforward manner</a:t>
            </a:r>
          </a:p>
          <a:p>
            <a:pPr marL="0" indent="0">
              <a:buNone/>
            </a:pPr>
            <a:endParaRPr lang="en-US" sz="1800" dirty="0" smtClean="0"/>
          </a:p>
          <a:p>
            <a:pPr>
              <a:buFont typeface="Wingdings" charset="2"/>
              <a:buChar char="q"/>
            </a:pPr>
            <a:r>
              <a:rPr lang="en-US" dirty="0" smtClean="0"/>
              <a:t> </a:t>
            </a:r>
            <a:r>
              <a:rPr lang="en-US" dirty="0" smtClean="0">
                <a:latin typeface="Arial"/>
                <a:cs typeface="Arial"/>
              </a:rPr>
              <a:t>and at the appropriate time.</a:t>
            </a: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14327D-3C51-7041-81B2-416FA6E356A7}" type="slidenum">
              <a:rPr lang="en-US" smtClean="0">
                <a:solidFill>
                  <a:prstClr val="black">
                    <a:tint val="75000"/>
                  </a:prstClr>
                </a:solidFill>
              </a:rPr>
              <a:pPr/>
              <a:t>35</a:t>
            </a:fld>
            <a:endParaRPr lang="en-US">
              <a:solidFill>
                <a:prstClr val="black">
                  <a:tint val="75000"/>
                </a:prstClr>
              </a:solidFill>
            </a:endParaRPr>
          </a:p>
        </p:txBody>
      </p:sp>
      <p:sp>
        <p:nvSpPr>
          <p:cNvPr id="8" name="Date Placeholder 7"/>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36411841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16960" y="1307783"/>
            <a:ext cx="3364225" cy="5048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455613" y="394515"/>
            <a:ext cx="8229600" cy="71759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000" dirty="0" smtClean="0">
                <a:latin typeface="Arial"/>
                <a:cs typeface="Arial"/>
              </a:rPr>
              <a:t>Program Crossroads: What is Straightforward?</a:t>
            </a:r>
            <a:endParaRPr lang="en-US" sz="3000" dirty="0">
              <a:latin typeface="Arial"/>
              <a:cs typeface="Arial"/>
            </a:endParaRPr>
          </a:p>
        </p:txBody>
      </p:sp>
      <p:sp>
        <p:nvSpPr>
          <p:cNvPr id="8" name="Content Placeholder 7"/>
          <p:cNvSpPr>
            <a:spLocks noGrp="1"/>
          </p:cNvSpPr>
          <p:nvPr>
            <p:ph sz="quarter" idx="4"/>
          </p:nvPr>
        </p:nvSpPr>
        <p:spPr>
          <a:xfrm>
            <a:off x="4645025" y="1666955"/>
            <a:ext cx="4041775" cy="1397123"/>
          </a:xfrm>
          <a:ln>
            <a:noFill/>
          </a:ln>
        </p:spPr>
        <p:txBody>
          <a:bodyPr/>
          <a:lstStyle/>
          <a:p>
            <a:pPr marL="0" indent="0">
              <a:buNone/>
            </a:pPr>
            <a:r>
              <a:rPr lang="en-US" dirty="0" smtClean="0"/>
              <a:t>	</a:t>
            </a:r>
            <a:endParaRPr lang="en-US" dirty="0"/>
          </a:p>
        </p:txBody>
      </p:sp>
      <p:sp>
        <p:nvSpPr>
          <p:cNvPr id="11" name="TextBox 10"/>
          <p:cNvSpPr txBox="1"/>
          <p:nvPr/>
        </p:nvSpPr>
        <p:spPr>
          <a:xfrm>
            <a:off x="191580" y="2895510"/>
            <a:ext cx="1719584" cy="400110"/>
          </a:xfrm>
          <a:prstGeom prst="rect">
            <a:avLst/>
          </a:prstGeom>
          <a:ln>
            <a:solidFill>
              <a:srgbClr val="7F7F7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smtClean="0">
                <a:solidFill>
                  <a:prstClr val="white">
                    <a:lumMod val="50000"/>
                  </a:prstClr>
                </a:solidFill>
                <a:latin typeface="Arial"/>
                <a:cs typeface="Arial"/>
              </a:rPr>
              <a:t>Prompt:</a:t>
            </a:r>
            <a:endParaRPr lang="en-US" sz="2000" b="1" dirty="0">
              <a:solidFill>
                <a:prstClr val="white">
                  <a:lumMod val="50000"/>
                </a:prstClr>
              </a:solidFill>
              <a:latin typeface="Arial"/>
              <a:cs typeface="Arial"/>
            </a:endParaRPr>
          </a:p>
        </p:txBody>
      </p:sp>
      <p:sp>
        <p:nvSpPr>
          <p:cNvPr id="13" name="TextBox 12"/>
          <p:cNvSpPr txBox="1"/>
          <p:nvPr/>
        </p:nvSpPr>
        <p:spPr>
          <a:xfrm>
            <a:off x="191580" y="3298509"/>
            <a:ext cx="1719584" cy="1077218"/>
          </a:xfrm>
          <a:prstGeom prst="rect">
            <a:avLst/>
          </a:prstGeom>
          <a:ln>
            <a:solidFill>
              <a:srgbClr val="7F7F7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solidFill>
                  <a:srgbClr val="A6A6A6"/>
                </a:solidFill>
                <a:latin typeface="Arial"/>
                <a:cs typeface="Arial"/>
              </a:rPr>
              <a:t>Which </a:t>
            </a:r>
            <a:r>
              <a:rPr lang="en-US" sz="1600" dirty="0">
                <a:solidFill>
                  <a:srgbClr val="A6A6A6"/>
                </a:solidFill>
                <a:latin typeface="Arial"/>
                <a:cs typeface="Arial"/>
              </a:rPr>
              <a:t>measure of damages is </a:t>
            </a:r>
            <a:r>
              <a:rPr lang="en-US" sz="1600" dirty="0" smtClean="0">
                <a:solidFill>
                  <a:srgbClr val="A6A6A6"/>
                </a:solidFill>
                <a:latin typeface="Arial"/>
                <a:cs typeface="Arial"/>
              </a:rPr>
              <a:t>appropriate in this case?</a:t>
            </a:r>
          </a:p>
        </p:txBody>
      </p:sp>
      <p:sp>
        <p:nvSpPr>
          <p:cNvPr id="6" name="TextBox 5"/>
          <p:cNvSpPr txBox="1"/>
          <p:nvPr/>
        </p:nvSpPr>
        <p:spPr>
          <a:xfrm>
            <a:off x="4167739" y="2713826"/>
            <a:ext cx="3212859"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smtClean="0">
                <a:solidFill>
                  <a:prstClr val="black"/>
                </a:solidFill>
                <a:latin typeface="Arial"/>
                <a:cs typeface="Arial"/>
              </a:rPr>
              <a:t>Common Editorial Guidelines</a:t>
            </a:r>
            <a:endParaRPr lang="en-US" b="1" dirty="0">
              <a:solidFill>
                <a:prstClr val="black"/>
              </a:solidFill>
              <a:latin typeface="Arial"/>
              <a:cs typeface="Arial"/>
            </a:endParaRPr>
          </a:p>
        </p:txBody>
      </p:sp>
      <p:sp>
        <p:nvSpPr>
          <p:cNvPr id="16" name="TextBox 15"/>
          <p:cNvSpPr txBox="1"/>
          <p:nvPr/>
        </p:nvSpPr>
        <p:spPr>
          <a:xfrm>
            <a:off x="2372762" y="4056932"/>
            <a:ext cx="1272761" cy="1200329"/>
          </a:xfrm>
          <a:prstGeom prst="rect">
            <a:avLst/>
          </a:prstGeom>
          <a:solidFill>
            <a:srgbClr val="FFFFFF"/>
          </a:solidFill>
          <a:ln>
            <a:solidFill>
              <a:srgbClr val="7F7F7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smtClean="0">
                <a:solidFill>
                  <a:srgbClr val="7F7F7F"/>
                </a:solidFill>
                <a:latin typeface="Arial"/>
                <a:cs typeface="Arial"/>
              </a:rPr>
              <a:t>Cross-Course Learning Outcome</a:t>
            </a:r>
            <a:endParaRPr lang="en-US" b="1" dirty="0">
              <a:solidFill>
                <a:srgbClr val="7F7F7F"/>
              </a:solidFill>
              <a:latin typeface="Arial"/>
              <a:cs typeface="Arial"/>
            </a:endParaRPr>
          </a:p>
        </p:txBody>
      </p:sp>
      <p:sp>
        <p:nvSpPr>
          <p:cNvPr id="23" name="Left-Right Arrow 22"/>
          <p:cNvSpPr/>
          <p:nvPr/>
        </p:nvSpPr>
        <p:spPr>
          <a:xfrm rot="2281493">
            <a:off x="1689798" y="3891825"/>
            <a:ext cx="663368" cy="292200"/>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2372762" y="2052841"/>
            <a:ext cx="1272761" cy="1200329"/>
          </a:xfrm>
          <a:prstGeom prst="rect">
            <a:avLst/>
          </a:prstGeom>
          <a:solidFill>
            <a:srgbClr val="FFFFFF"/>
          </a:solidFill>
          <a:ln>
            <a:solidFill>
              <a:srgbClr val="7F7F7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smtClean="0">
                <a:solidFill>
                  <a:prstClr val="white">
                    <a:lumMod val="50000"/>
                  </a:prstClr>
                </a:solidFill>
                <a:latin typeface="Arial"/>
                <a:cs typeface="Arial"/>
              </a:rPr>
              <a:t>Course-Specific Learning Outcome</a:t>
            </a:r>
            <a:endParaRPr lang="en-US" b="1" dirty="0">
              <a:solidFill>
                <a:prstClr val="white">
                  <a:lumMod val="50000"/>
                </a:prstClr>
              </a:solidFill>
              <a:latin typeface="Arial"/>
              <a:cs typeface="Arial"/>
            </a:endParaRPr>
          </a:p>
        </p:txBody>
      </p:sp>
      <p:sp>
        <p:nvSpPr>
          <p:cNvPr id="24" name="TextBox 23"/>
          <p:cNvSpPr txBox="1"/>
          <p:nvPr/>
        </p:nvSpPr>
        <p:spPr>
          <a:xfrm>
            <a:off x="4167737" y="1736273"/>
            <a:ext cx="3212861"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smtClean="0">
                <a:solidFill>
                  <a:prstClr val="black"/>
                </a:solidFill>
                <a:latin typeface="Arial"/>
                <a:cs typeface="Arial"/>
              </a:rPr>
              <a:t>Drafter-Specific Editorial Guidelines</a:t>
            </a:r>
            <a:endParaRPr lang="en-US" b="1" dirty="0">
              <a:solidFill>
                <a:prstClr val="black"/>
              </a:solidFill>
              <a:latin typeface="Arial"/>
              <a:cs typeface="Arial"/>
            </a:endParaRPr>
          </a:p>
        </p:txBody>
      </p:sp>
      <p:sp>
        <p:nvSpPr>
          <p:cNvPr id="26" name="TextBox 25"/>
          <p:cNvSpPr txBox="1"/>
          <p:nvPr/>
        </p:nvSpPr>
        <p:spPr>
          <a:xfrm>
            <a:off x="4167739" y="4877914"/>
            <a:ext cx="321286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smtClean="0">
                <a:solidFill>
                  <a:prstClr val="black"/>
                </a:solidFill>
                <a:latin typeface="Arial"/>
                <a:cs typeface="Arial"/>
              </a:rPr>
              <a:t>Common Editorial Guidelines</a:t>
            </a:r>
            <a:endParaRPr lang="en-US" b="1" dirty="0">
              <a:solidFill>
                <a:prstClr val="black"/>
              </a:solidFill>
              <a:latin typeface="Arial"/>
              <a:cs typeface="Arial"/>
            </a:endParaRPr>
          </a:p>
        </p:txBody>
      </p:sp>
      <p:sp>
        <p:nvSpPr>
          <p:cNvPr id="27" name="TextBox 26"/>
          <p:cNvSpPr txBox="1"/>
          <p:nvPr/>
        </p:nvSpPr>
        <p:spPr>
          <a:xfrm>
            <a:off x="4167739" y="3914062"/>
            <a:ext cx="321286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smtClean="0">
                <a:solidFill>
                  <a:prstClr val="black"/>
                </a:solidFill>
                <a:latin typeface="Arial"/>
                <a:cs typeface="Arial"/>
              </a:rPr>
              <a:t>Drafter-Specific Editorial Guidelines</a:t>
            </a:r>
            <a:endParaRPr lang="en-US" b="1" dirty="0">
              <a:solidFill>
                <a:prstClr val="black"/>
              </a:solidFill>
              <a:latin typeface="Arial"/>
              <a:cs typeface="Arial"/>
            </a:endParaRPr>
          </a:p>
        </p:txBody>
      </p:sp>
      <p:sp>
        <p:nvSpPr>
          <p:cNvPr id="28" name="Left-Right Arrow 27"/>
          <p:cNvSpPr/>
          <p:nvPr/>
        </p:nvSpPr>
        <p:spPr>
          <a:xfrm rot="19396421">
            <a:off x="1688548" y="3102580"/>
            <a:ext cx="663368" cy="292200"/>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Left-Right Arrow 28"/>
          <p:cNvSpPr/>
          <p:nvPr/>
        </p:nvSpPr>
        <p:spPr>
          <a:xfrm rot="2281493">
            <a:off x="3522493" y="2631711"/>
            <a:ext cx="663368" cy="292200"/>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Left-Right Arrow 29"/>
          <p:cNvSpPr/>
          <p:nvPr/>
        </p:nvSpPr>
        <p:spPr>
          <a:xfrm rot="19396421">
            <a:off x="3521243" y="2106541"/>
            <a:ext cx="663368" cy="292200"/>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Left-Right Arrow 30"/>
          <p:cNvSpPr/>
          <p:nvPr/>
        </p:nvSpPr>
        <p:spPr>
          <a:xfrm rot="2281493">
            <a:off x="3525675" y="4706664"/>
            <a:ext cx="663368" cy="292200"/>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Left-Right Arrow 31"/>
          <p:cNvSpPr/>
          <p:nvPr/>
        </p:nvSpPr>
        <p:spPr>
          <a:xfrm rot="19396421">
            <a:off x="3524425" y="4181494"/>
            <a:ext cx="663368" cy="292200"/>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Up Arrow 1"/>
          <p:cNvSpPr/>
          <p:nvPr/>
        </p:nvSpPr>
        <p:spPr>
          <a:xfrm>
            <a:off x="7531477" y="1685972"/>
            <a:ext cx="678964" cy="4670377"/>
          </a:xfrm>
          <a:prstGeom prst="up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solidFill>
                  <a:prstClr val="white"/>
                </a:solidFill>
              </a:rPr>
              <a:t>Academic Freedom, Flexibility</a:t>
            </a:r>
            <a:endParaRPr lang="en-US" dirty="0">
              <a:solidFill>
                <a:prstClr val="white"/>
              </a:solidFill>
            </a:endParaRPr>
          </a:p>
        </p:txBody>
      </p:sp>
      <p:sp>
        <p:nvSpPr>
          <p:cNvPr id="33" name="Up Arrow 32"/>
          <p:cNvSpPr/>
          <p:nvPr/>
        </p:nvSpPr>
        <p:spPr>
          <a:xfrm rot="10800000">
            <a:off x="8160149" y="1307783"/>
            <a:ext cx="678964" cy="4413766"/>
          </a:xfrm>
          <a:prstGeom prst="up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solidFill>
                  <a:prstClr val="white"/>
                </a:solidFill>
              </a:rPr>
              <a:t>Score Comparability, Common Remediation</a:t>
            </a:r>
            <a:endParaRPr lang="en-US" dirty="0">
              <a:solidFill>
                <a:prstClr val="white"/>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14327D-3C51-7041-81B2-416FA6E356A7}" type="slidenum">
              <a:rPr lang="en-US" smtClean="0">
                <a:solidFill>
                  <a:prstClr val="black">
                    <a:tint val="75000"/>
                  </a:prstClr>
                </a:solidFill>
              </a:rPr>
              <a:pPr/>
              <a:t>36</a:t>
            </a:fld>
            <a:endParaRPr lang="en-US">
              <a:solidFill>
                <a:prstClr val="black">
                  <a:tint val="75000"/>
                </a:prstClr>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2150950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256" y="563859"/>
            <a:ext cx="7694917" cy="11430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dirty="0" smtClean="0">
                <a:latin typeface="Arial"/>
                <a:cs typeface="Arial"/>
              </a:rPr>
              <a:t>High-Level Checklist</a:t>
            </a:r>
            <a:endParaRPr lang="en-US" dirty="0">
              <a:latin typeface="Arial"/>
              <a:cs typeface="Arial"/>
            </a:endParaRPr>
          </a:p>
        </p:txBody>
      </p:sp>
      <p:sp>
        <p:nvSpPr>
          <p:cNvPr id="21" name="Content Placeholder 20"/>
          <p:cNvSpPr>
            <a:spLocks noGrp="1"/>
          </p:cNvSpPr>
          <p:nvPr>
            <p:ph idx="1"/>
          </p:nvPr>
        </p:nvSpPr>
        <p:spPr>
          <a:xfrm>
            <a:off x="1119032" y="2061314"/>
            <a:ext cx="6902793" cy="3056644"/>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r>
              <a:rPr lang="en-US" dirty="0" smtClean="0">
                <a:latin typeface="Arial"/>
                <a:cs typeface="Arial"/>
              </a:rPr>
              <a:t>Every test </a:t>
            </a:r>
            <a:r>
              <a:rPr lang="en-US" dirty="0">
                <a:latin typeface="Arial"/>
                <a:cs typeface="Arial"/>
              </a:rPr>
              <a:t>question </a:t>
            </a:r>
            <a:r>
              <a:rPr lang="en-US" dirty="0" smtClean="0">
                <a:latin typeface="Arial"/>
                <a:cs typeface="Arial"/>
              </a:rPr>
              <a:t>should:</a:t>
            </a:r>
          </a:p>
          <a:p>
            <a:pPr marL="0" indent="0">
              <a:buNone/>
            </a:pPr>
            <a:endParaRPr lang="en-US" sz="1800" dirty="0" smtClean="0"/>
          </a:p>
          <a:p>
            <a:pPr>
              <a:buFont typeface="Wingdings" charset="0"/>
              <a:buChar char="þ"/>
            </a:pPr>
            <a:r>
              <a:rPr lang="en-US" dirty="0" smtClean="0"/>
              <a:t> </a:t>
            </a:r>
            <a:r>
              <a:rPr lang="en-US" dirty="0" smtClean="0">
                <a:latin typeface="Arial"/>
                <a:cs typeface="Arial"/>
              </a:rPr>
              <a:t>test something important</a:t>
            </a:r>
          </a:p>
          <a:p>
            <a:pPr marL="0" indent="0">
              <a:buNone/>
            </a:pPr>
            <a:endParaRPr lang="en-US" sz="2100" dirty="0" smtClean="0">
              <a:latin typeface="Arial"/>
              <a:cs typeface="Arial"/>
            </a:endParaRPr>
          </a:p>
          <a:p>
            <a:pPr marL="0" indent="0">
              <a:buNone/>
            </a:pPr>
            <a:r>
              <a:rPr lang="en-US" dirty="0" smtClean="0">
                <a:latin typeface="Wingdings"/>
                <a:ea typeface="Wingdings"/>
                <a:cs typeface="Wingdings"/>
                <a:sym typeface="Wingdings"/>
              </a:rPr>
              <a:t></a:t>
            </a:r>
            <a:r>
              <a:rPr lang="en-US" dirty="0" smtClean="0"/>
              <a:t> </a:t>
            </a:r>
            <a:r>
              <a:rPr lang="en-US" dirty="0" smtClean="0">
                <a:latin typeface="Arial"/>
                <a:cs typeface="Arial"/>
              </a:rPr>
              <a:t>in a straightforward manner</a:t>
            </a:r>
          </a:p>
          <a:p>
            <a:pPr marL="0" indent="0">
              <a:buNone/>
            </a:pPr>
            <a:endParaRPr lang="en-US" sz="1800" dirty="0" smtClean="0"/>
          </a:p>
          <a:p>
            <a:pPr>
              <a:buFont typeface="Wingdings" charset="2"/>
              <a:buChar char="q"/>
            </a:pPr>
            <a:r>
              <a:rPr lang="en-US" dirty="0" smtClean="0"/>
              <a:t> </a:t>
            </a:r>
            <a:r>
              <a:rPr lang="en-US" dirty="0" smtClean="0">
                <a:latin typeface="Arial"/>
                <a:cs typeface="Arial"/>
              </a:rPr>
              <a:t>and at the appropriate time.</a:t>
            </a: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14327D-3C51-7041-81B2-416FA6E356A7}" type="slidenum">
              <a:rPr lang="en-US" smtClean="0">
                <a:solidFill>
                  <a:prstClr val="black">
                    <a:tint val="75000"/>
                  </a:prstClr>
                </a:solidFill>
              </a:rPr>
              <a:pPr/>
              <a:t>37</a:t>
            </a:fld>
            <a:endParaRPr lang="en-US">
              <a:solidFill>
                <a:prstClr val="black">
                  <a:tint val="75000"/>
                </a:prstClr>
              </a:solidFill>
            </a:endParaRPr>
          </a:p>
        </p:txBody>
      </p:sp>
      <p:sp>
        <p:nvSpPr>
          <p:cNvPr id="8" name="Date Placeholder 7"/>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5306907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45025" y="1068861"/>
            <a:ext cx="2836160" cy="5287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457200" y="180743"/>
            <a:ext cx="8229600" cy="71759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000" dirty="0" smtClean="0">
                <a:latin typeface="Arial"/>
                <a:cs typeface="Arial"/>
              </a:rPr>
              <a:t>Program Crossroads: When to Test?</a:t>
            </a:r>
            <a:endParaRPr lang="en-US" sz="3000" dirty="0">
              <a:latin typeface="Arial"/>
              <a:cs typeface="Arial"/>
            </a:endParaRPr>
          </a:p>
        </p:txBody>
      </p:sp>
      <p:sp>
        <p:nvSpPr>
          <p:cNvPr id="11" name="TextBox 10"/>
          <p:cNvSpPr txBox="1"/>
          <p:nvPr/>
        </p:nvSpPr>
        <p:spPr>
          <a:xfrm>
            <a:off x="191580" y="2958385"/>
            <a:ext cx="1166346" cy="338554"/>
          </a:xfrm>
          <a:prstGeom prst="rect">
            <a:avLst/>
          </a:prstGeom>
          <a:ln>
            <a:solidFill>
              <a:srgbClr val="7F7F7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smtClean="0">
                <a:solidFill>
                  <a:prstClr val="white">
                    <a:lumMod val="50000"/>
                  </a:prstClr>
                </a:solidFill>
                <a:latin typeface="Arial"/>
                <a:cs typeface="Arial"/>
              </a:rPr>
              <a:t>Prompt:</a:t>
            </a:r>
            <a:endParaRPr lang="en-US" sz="1600" b="1" dirty="0">
              <a:solidFill>
                <a:prstClr val="white">
                  <a:lumMod val="50000"/>
                </a:prstClr>
              </a:solidFill>
              <a:latin typeface="Arial"/>
              <a:cs typeface="Arial"/>
            </a:endParaRPr>
          </a:p>
        </p:txBody>
      </p:sp>
      <p:sp>
        <p:nvSpPr>
          <p:cNvPr id="13" name="TextBox 12"/>
          <p:cNvSpPr txBox="1"/>
          <p:nvPr/>
        </p:nvSpPr>
        <p:spPr>
          <a:xfrm>
            <a:off x="191580" y="3298509"/>
            <a:ext cx="1166346" cy="1015663"/>
          </a:xfrm>
          <a:prstGeom prst="rect">
            <a:avLst/>
          </a:prstGeom>
          <a:ln>
            <a:solidFill>
              <a:srgbClr val="7F7F7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solidFill>
                  <a:srgbClr val="A6A6A6"/>
                </a:solidFill>
                <a:latin typeface="Arial"/>
                <a:cs typeface="Arial"/>
              </a:rPr>
              <a:t>Which </a:t>
            </a:r>
            <a:r>
              <a:rPr lang="en-US" sz="1200" dirty="0">
                <a:solidFill>
                  <a:srgbClr val="A6A6A6"/>
                </a:solidFill>
                <a:latin typeface="Arial"/>
                <a:cs typeface="Arial"/>
              </a:rPr>
              <a:t>measure of damages is </a:t>
            </a:r>
            <a:r>
              <a:rPr lang="en-US" sz="1200" dirty="0" smtClean="0">
                <a:solidFill>
                  <a:srgbClr val="A6A6A6"/>
                </a:solidFill>
                <a:latin typeface="Arial"/>
                <a:cs typeface="Arial"/>
              </a:rPr>
              <a:t>appropriate in this case?</a:t>
            </a:r>
          </a:p>
        </p:txBody>
      </p:sp>
      <p:sp>
        <p:nvSpPr>
          <p:cNvPr id="6" name="TextBox 5"/>
          <p:cNvSpPr txBox="1"/>
          <p:nvPr/>
        </p:nvSpPr>
        <p:spPr>
          <a:xfrm>
            <a:off x="3055267" y="2578804"/>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Editorial Guidelines</a:t>
            </a:r>
            <a:endParaRPr lang="en-US" sz="1400" dirty="0">
              <a:solidFill>
                <a:srgbClr val="7F7F7F"/>
              </a:solidFill>
              <a:latin typeface="Arial"/>
              <a:cs typeface="Arial"/>
            </a:endParaRPr>
          </a:p>
        </p:txBody>
      </p:sp>
      <p:sp>
        <p:nvSpPr>
          <p:cNvPr id="16" name="TextBox 15"/>
          <p:cNvSpPr txBox="1"/>
          <p:nvPr/>
        </p:nvSpPr>
        <p:spPr>
          <a:xfrm>
            <a:off x="1699351" y="4349498"/>
            <a:ext cx="985046" cy="954107"/>
          </a:xfrm>
          <a:prstGeom prst="rect">
            <a:avLst/>
          </a:prstGeom>
          <a:solidFill>
            <a:srgbClr val="FFFFFF"/>
          </a:solidFill>
          <a:ln>
            <a:solidFill>
              <a:srgbClr val="7F7F7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400" dirty="0" smtClean="0">
                <a:solidFill>
                  <a:srgbClr val="7F7F7F"/>
                </a:solidFill>
                <a:latin typeface="Arial"/>
                <a:cs typeface="Arial"/>
              </a:rPr>
              <a:t>Cross-Course Learning Outcome</a:t>
            </a:r>
            <a:endParaRPr lang="en-US" sz="1400" dirty="0">
              <a:solidFill>
                <a:srgbClr val="7F7F7F"/>
              </a:solidFill>
              <a:latin typeface="Arial"/>
              <a:cs typeface="Arial"/>
            </a:endParaRPr>
          </a:p>
        </p:txBody>
      </p:sp>
      <p:sp>
        <p:nvSpPr>
          <p:cNvPr id="23" name="Left-Right Arrow 22"/>
          <p:cNvSpPr/>
          <p:nvPr/>
        </p:nvSpPr>
        <p:spPr>
          <a:xfrm rot="2281493">
            <a:off x="1343399" y="4243310"/>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1724498" y="1962623"/>
            <a:ext cx="985046" cy="954107"/>
          </a:xfrm>
          <a:prstGeom prst="rect">
            <a:avLst/>
          </a:prstGeom>
          <a:solidFill>
            <a:srgbClr val="FFFFFF"/>
          </a:solidFill>
          <a:ln>
            <a:solidFill>
              <a:srgbClr val="7F7F7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400" dirty="0" smtClean="0">
                <a:solidFill>
                  <a:prstClr val="white">
                    <a:lumMod val="50000"/>
                  </a:prstClr>
                </a:solidFill>
                <a:latin typeface="Arial"/>
                <a:cs typeface="Arial"/>
              </a:rPr>
              <a:t>Course-Specific Learning Outcome</a:t>
            </a:r>
            <a:endParaRPr lang="en-US" sz="1400" dirty="0">
              <a:solidFill>
                <a:prstClr val="white">
                  <a:lumMod val="50000"/>
                </a:prstClr>
              </a:solidFill>
              <a:latin typeface="Arial"/>
              <a:cs typeface="Arial"/>
            </a:endParaRPr>
          </a:p>
        </p:txBody>
      </p:sp>
      <p:sp>
        <p:nvSpPr>
          <p:cNvPr id="24" name="TextBox 23"/>
          <p:cNvSpPr txBox="1"/>
          <p:nvPr/>
        </p:nvSpPr>
        <p:spPr>
          <a:xfrm>
            <a:off x="3059110" y="1404666"/>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Drafter-Specific Editorial Guidelines</a:t>
            </a:r>
            <a:endParaRPr lang="en-US" sz="1400" dirty="0">
              <a:solidFill>
                <a:srgbClr val="7F7F7F"/>
              </a:solidFill>
              <a:latin typeface="Arial"/>
              <a:cs typeface="Arial"/>
            </a:endParaRPr>
          </a:p>
        </p:txBody>
      </p:sp>
      <p:sp>
        <p:nvSpPr>
          <p:cNvPr id="25" name="Left-Right Arrow 24"/>
          <p:cNvSpPr/>
          <p:nvPr/>
        </p:nvSpPr>
        <p:spPr>
          <a:xfrm rot="19188704">
            <a:off x="1345583" y="2868983"/>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Left-Right Arrow 34"/>
          <p:cNvSpPr/>
          <p:nvPr/>
        </p:nvSpPr>
        <p:spPr>
          <a:xfrm rot="2281493">
            <a:off x="2665963" y="4967632"/>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6" name="Left-Right Arrow 35"/>
          <p:cNvSpPr/>
          <p:nvPr/>
        </p:nvSpPr>
        <p:spPr>
          <a:xfrm rot="19188704">
            <a:off x="2652426" y="4378632"/>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7" name="Left-Right Arrow 36"/>
          <p:cNvSpPr/>
          <p:nvPr/>
        </p:nvSpPr>
        <p:spPr>
          <a:xfrm rot="2281493">
            <a:off x="2686742" y="2753439"/>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8" name="Left-Right Arrow 37"/>
          <p:cNvSpPr/>
          <p:nvPr/>
        </p:nvSpPr>
        <p:spPr>
          <a:xfrm rot="19188704">
            <a:off x="2688926" y="2031742"/>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3030121" y="5035140"/>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Editorial Guidelines</a:t>
            </a:r>
            <a:endParaRPr lang="en-US" sz="1400" dirty="0">
              <a:solidFill>
                <a:srgbClr val="7F7F7F"/>
              </a:solidFill>
              <a:latin typeface="Arial"/>
              <a:cs typeface="Arial"/>
            </a:endParaRPr>
          </a:p>
        </p:txBody>
      </p:sp>
      <p:sp>
        <p:nvSpPr>
          <p:cNvPr id="40" name="TextBox 39"/>
          <p:cNvSpPr txBox="1"/>
          <p:nvPr/>
        </p:nvSpPr>
        <p:spPr>
          <a:xfrm>
            <a:off x="3008818" y="3884272"/>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Drafter-Specific Editorial Guidelines</a:t>
            </a:r>
            <a:endParaRPr lang="en-US" sz="1400" dirty="0">
              <a:solidFill>
                <a:srgbClr val="7F7F7F"/>
              </a:solidFill>
              <a:latin typeface="Arial"/>
              <a:cs typeface="Arial"/>
            </a:endParaRPr>
          </a:p>
        </p:txBody>
      </p:sp>
      <p:sp>
        <p:nvSpPr>
          <p:cNvPr id="41" name="TextBox 40"/>
          <p:cNvSpPr txBox="1"/>
          <p:nvPr/>
        </p:nvSpPr>
        <p:spPr>
          <a:xfrm>
            <a:off x="4812697" y="1133887"/>
            <a:ext cx="2542738" cy="523220"/>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latin typeface="Arial"/>
                <a:cs typeface="Arial"/>
              </a:rPr>
              <a:t>Instructor-Controlled Test Building &amp; Administration</a:t>
            </a:r>
            <a:endParaRPr lang="en-US" sz="1400" b="1" dirty="0">
              <a:solidFill>
                <a:prstClr val="black"/>
              </a:solidFill>
              <a:latin typeface="Arial"/>
              <a:cs typeface="Arial"/>
            </a:endParaRPr>
          </a:p>
        </p:txBody>
      </p:sp>
      <p:sp>
        <p:nvSpPr>
          <p:cNvPr id="42" name="TextBox 41"/>
          <p:cNvSpPr txBox="1"/>
          <p:nvPr/>
        </p:nvSpPr>
        <p:spPr>
          <a:xfrm>
            <a:off x="4812697" y="2460655"/>
            <a:ext cx="2542738" cy="523220"/>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latin typeface="Arial"/>
                <a:cs typeface="Arial"/>
              </a:rPr>
              <a:t>Instructor-Controlled Test Building &amp; Administration</a:t>
            </a:r>
            <a:endParaRPr lang="en-US" sz="1400" b="1" dirty="0">
              <a:solidFill>
                <a:prstClr val="black"/>
              </a:solidFill>
              <a:latin typeface="Arial"/>
              <a:cs typeface="Arial"/>
            </a:endParaRPr>
          </a:p>
        </p:txBody>
      </p:sp>
      <p:sp>
        <p:nvSpPr>
          <p:cNvPr id="43" name="TextBox 42"/>
          <p:cNvSpPr txBox="1"/>
          <p:nvPr/>
        </p:nvSpPr>
        <p:spPr>
          <a:xfrm>
            <a:off x="4812697" y="3793965"/>
            <a:ext cx="2542738" cy="523220"/>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latin typeface="Arial"/>
                <a:cs typeface="Arial"/>
              </a:rPr>
              <a:t>Instructor-Controlled Test Building &amp; Administration</a:t>
            </a:r>
            <a:endParaRPr lang="en-US" sz="1400" b="1" dirty="0">
              <a:solidFill>
                <a:prstClr val="black"/>
              </a:solidFill>
              <a:latin typeface="Arial"/>
              <a:cs typeface="Arial"/>
            </a:endParaRPr>
          </a:p>
        </p:txBody>
      </p:sp>
      <p:sp>
        <p:nvSpPr>
          <p:cNvPr id="44" name="TextBox 43"/>
          <p:cNvSpPr txBox="1"/>
          <p:nvPr/>
        </p:nvSpPr>
        <p:spPr>
          <a:xfrm>
            <a:off x="4812697" y="5086585"/>
            <a:ext cx="2542738" cy="523220"/>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latin typeface="Arial"/>
                <a:cs typeface="Arial"/>
              </a:rPr>
              <a:t>Instructor-Controlled Test Building &amp; Administration</a:t>
            </a:r>
            <a:endParaRPr lang="en-US" sz="1400" b="1" dirty="0">
              <a:solidFill>
                <a:prstClr val="black"/>
              </a:solidFill>
              <a:latin typeface="Arial"/>
              <a:cs typeface="Arial"/>
            </a:endParaRPr>
          </a:p>
        </p:txBody>
      </p:sp>
      <p:sp>
        <p:nvSpPr>
          <p:cNvPr id="45" name="TextBox 44"/>
          <p:cNvSpPr txBox="1"/>
          <p:nvPr/>
        </p:nvSpPr>
        <p:spPr>
          <a:xfrm>
            <a:off x="4812697" y="1751836"/>
            <a:ext cx="2542738" cy="523220"/>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latin typeface="Arial"/>
                <a:cs typeface="Arial"/>
              </a:rPr>
              <a:t>Common Test Building &amp; Administration</a:t>
            </a:r>
            <a:endParaRPr lang="en-US" sz="1400" b="1" dirty="0">
              <a:solidFill>
                <a:prstClr val="black"/>
              </a:solidFill>
              <a:latin typeface="Arial"/>
              <a:cs typeface="Arial"/>
            </a:endParaRPr>
          </a:p>
        </p:txBody>
      </p:sp>
      <p:sp>
        <p:nvSpPr>
          <p:cNvPr id="46" name="TextBox 45"/>
          <p:cNvSpPr txBox="1"/>
          <p:nvPr/>
        </p:nvSpPr>
        <p:spPr>
          <a:xfrm>
            <a:off x="4812697" y="3098666"/>
            <a:ext cx="2542738" cy="523220"/>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latin typeface="Arial"/>
                <a:cs typeface="Arial"/>
              </a:rPr>
              <a:t>Common Test Building &amp; Administration</a:t>
            </a:r>
            <a:endParaRPr lang="en-US" sz="1400" b="1" dirty="0">
              <a:solidFill>
                <a:prstClr val="black"/>
              </a:solidFill>
              <a:latin typeface="Arial"/>
              <a:cs typeface="Arial"/>
            </a:endParaRPr>
          </a:p>
        </p:txBody>
      </p:sp>
      <p:sp>
        <p:nvSpPr>
          <p:cNvPr id="47" name="TextBox 46"/>
          <p:cNvSpPr txBox="1"/>
          <p:nvPr/>
        </p:nvSpPr>
        <p:spPr>
          <a:xfrm>
            <a:off x="4812697" y="4402197"/>
            <a:ext cx="2542738" cy="523220"/>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latin typeface="Arial"/>
                <a:cs typeface="Arial"/>
              </a:rPr>
              <a:t>Common Test Building &amp; Administration</a:t>
            </a:r>
            <a:endParaRPr lang="en-US" sz="1400" b="1" dirty="0">
              <a:solidFill>
                <a:prstClr val="black"/>
              </a:solidFill>
              <a:latin typeface="Arial"/>
              <a:cs typeface="Arial"/>
            </a:endParaRPr>
          </a:p>
        </p:txBody>
      </p:sp>
      <p:sp>
        <p:nvSpPr>
          <p:cNvPr id="48" name="TextBox 47"/>
          <p:cNvSpPr txBox="1"/>
          <p:nvPr/>
        </p:nvSpPr>
        <p:spPr>
          <a:xfrm>
            <a:off x="4812697" y="5717527"/>
            <a:ext cx="2542738" cy="523220"/>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latin typeface="Arial"/>
                <a:cs typeface="Arial"/>
              </a:rPr>
              <a:t>Common Test Building &amp; Administration</a:t>
            </a:r>
            <a:endParaRPr lang="en-US" sz="1400" b="1" dirty="0">
              <a:solidFill>
                <a:prstClr val="black"/>
              </a:solidFill>
              <a:latin typeface="Arial"/>
              <a:cs typeface="Arial"/>
            </a:endParaRPr>
          </a:p>
        </p:txBody>
      </p:sp>
      <p:sp>
        <p:nvSpPr>
          <p:cNvPr id="49" name="Left-Right Arrow 48"/>
          <p:cNvSpPr/>
          <p:nvPr/>
        </p:nvSpPr>
        <p:spPr>
          <a:xfrm rot="2281493">
            <a:off x="4458846" y="5658062"/>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0" name="Left-Right Arrow 49"/>
          <p:cNvSpPr/>
          <p:nvPr/>
        </p:nvSpPr>
        <p:spPr>
          <a:xfrm rot="2281493">
            <a:off x="4418213" y="4419033"/>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Left-Right Arrow 50"/>
          <p:cNvSpPr/>
          <p:nvPr/>
        </p:nvSpPr>
        <p:spPr>
          <a:xfrm rot="2281493">
            <a:off x="4464780" y="3104885"/>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2" name="Left-Right Arrow 51"/>
          <p:cNvSpPr/>
          <p:nvPr/>
        </p:nvSpPr>
        <p:spPr>
          <a:xfrm rot="2281493">
            <a:off x="4464781" y="1814666"/>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Left-Right Arrow 52"/>
          <p:cNvSpPr/>
          <p:nvPr/>
        </p:nvSpPr>
        <p:spPr>
          <a:xfrm rot="19188704">
            <a:off x="4462597" y="1466469"/>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4" name="Left-Right Arrow 53"/>
          <p:cNvSpPr/>
          <p:nvPr/>
        </p:nvSpPr>
        <p:spPr>
          <a:xfrm rot="19188704">
            <a:off x="4462598" y="2737849"/>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5" name="Left-Right Arrow 54"/>
          <p:cNvSpPr/>
          <p:nvPr/>
        </p:nvSpPr>
        <p:spPr>
          <a:xfrm rot="19188704">
            <a:off x="4433782" y="4092982"/>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6" name="Left-Right Arrow 55"/>
          <p:cNvSpPr/>
          <p:nvPr/>
        </p:nvSpPr>
        <p:spPr>
          <a:xfrm rot="19188704">
            <a:off x="4450026" y="5322706"/>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9" name="Up Arrow 58"/>
          <p:cNvSpPr/>
          <p:nvPr/>
        </p:nvSpPr>
        <p:spPr>
          <a:xfrm>
            <a:off x="7531477" y="1433160"/>
            <a:ext cx="678964" cy="4923190"/>
          </a:xfrm>
          <a:prstGeom prst="up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solidFill>
                  <a:prstClr val="white"/>
                </a:solidFill>
              </a:rPr>
              <a:t>Academic Freedom, Flexibility</a:t>
            </a:r>
            <a:endParaRPr lang="en-US" dirty="0">
              <a:solidFill>
                <a:prstClr val="white"/>
              </a:solidFill>
            </a:endParaRPr>
          </a:p>
        </p:txBody>
      </p:sp>
      <p:sp>
        <p:nvSpPr>
          <p:cNvPr id="60" name="Up Arrow 59"/>
          <p:cNvSpPr/>
          <p:nvPr/>
        </p:nvSpPr>
        <p:spPr>
          <a:xfrm rot="10800000">
            <a:off x="8160149" y="1068861"/>
            <a:ext cx="678964" cy="4652688"/>
          </a:xfrm>
          <a:prstGeom prst="up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smtClean="0">
                <a:solidFill>
                  <a:prstClr val="white"/>
                </a:solidFill>
              </a:rPr>
              <a:t>Score Comparability, Common Remediation</a:t>
            </a:r>
            <a:endParaRPr lang="en-US" dirty="0">
              <a:solidFill>
                <a:prstClr val="white"/>
              </a:solidFill>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314327D-3C51-7041-81B2-416FA6E356A7}" type="slidenum">
              <a:rPr lang="en-US" smtClean="0">
                <a:solidFill>
                  <a:prstClr val="black">
                    <a:tint val="75000"/>
                  </a:prstClr>
                </a:solidFill>
              </a:rPr>
              <a:pPr/>
              <a:t>38</a:t>
            </a:fld>
            <a:endParaRPr lang="en-US">
              <a:solidFill>
                <a:prstClr val="black">
                  <a:tint val="75000"/>
                </a:prstClr>
              </a:solidFill>
            </a:endParaRPr>
          </a:p>
        </p:txBody>
      </p:sp>
      <p:sp>
        <p:nvSpPr>
          <p:cNvPr id="5" name="Date Placeholder 4"/>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3693923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4335" y="180743"/>
            <a:ext cx="8549907" cy="71759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000" dirty="0" smtClean="0">
                <a:latin typeface="Arial"/>
                <a:cs typeface="Arial"/>
              </a:rPr>
              <a:t>WARNING</a:t>
            </a:r>
            <a:endParaRPr lang="en-US" sz="3000" dirty="0">
              <a:latin typeface="Arial"/>
              <a:cs typeface="Arial"/>
            </a:endParaRPr>
          </a:p>
        </p:txBody>
      </p:sp>
      <p:sp>
        <p:nvSpPr>
          <p:cNvPr id="11" name="TextBox 10"/>
          <p:cNvSpPr txBox="1"/>
          <p:nvPr/>
        </p:nvSpPr>
        <p:spPr>
          <a:xfrm>
            <a:off x="191580" y="2958385"/>
            <a:ext cx="1166346" cy="33855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b="1" dirty="0" smtClean="0">
                <a:solidFill>
                  <a:srgbClr val="000000"/>
                </a:solidFill>
                <a:latin typeface="Arial"/>
                <a:cs typeface="Arial"/>
              </a:rPr>
              <a:t>Prompt:</a:t>
            </a:r>
            <a:endParaRPr lang="en-US" sz="1600" b="1" dirty="0">
              <a:solidFill>
                <a:srgbClr val="000000"/>
              </a:solidFill>
              <a:latin typeface="Arial"/>
              <a:cs typeface="Arial"/>
            </a:endParaRPr>
          </a:p>
        </p:txBody>
      </p:sp>
      <p:sp>
        <p:nvSpPr>
          <p:cNvPr id="13" name="TextBox 12"/>
          <p:cNvSpPr txBox="1"/>
          <p:nvPr/>
        </p:nvSpPr>
        <p:spPr>
          <a:xfrm>
            <a:off x="191580" y="3298509"/>
            <a:ext cx="1166346" cy="1015663"/>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dirty="0" smtClean="0">
                <a:solidFill>
                  <a:srgbClr val="000000"/>
                </a:solidFill>
                <a:latin typeface="Arial"/>
                <a:cs typeface="Arial"/>
              </a:rPr>
              <a:t>Which </a:t>
            </a:r>
            <a:r>
              <a:rPr lang="en-US" sz="1200" dirty="0">
                <a:solidFill>
                  <a:srgbClr val="000000"/>
                </a:solidFill>
                <a:latin typeface="Arial"/>
                <a:cs typeface="Arial"/>
              </a:rPr>
              <a:t>measure of damages is </a:t>
            </a:r>
            <a:r>
              <a:rPr lang="en-US" sz="1200" dirty="0" smtClean="0">
                <a:solidFill>
                  <a:srgbClr val="000000"/>
                </a:solidFill>
                <a:latin typeface="Arial"/>
                <a:cs typeface="Arial"/>
              </a:rPr>
              <a:t>appropriate in this case?</a:t>
            </a:r>
          </a:p>
        </p:txBody>
      </p:sp>
      <p:sp>
        <p:nvSpPr>
          <p:cNvPr id="6" name="TextBox 5"/>
          <p:cNvSpPr txBox="1"/>
          <p:nvPr/>
        </p:nvSpPr>
        <p:spPr>
          <a:xfrm>
            <a:off x="3055267" y="2578804"/>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Editorial Guidelines</a:t>
            </a:r>
            <a:endParaRPr lang="en-US" sz="1400" dirty="0">
              <a:solidFill>
                <a:srgbClr val="7F7F7F"/>
              </a:solidFill>
              <a:latin typeface="Arial"/>
              <a:cs typeface="Arial"/>
            </a:endParaRPr>
          </a:p>
        </p:txBody>
      </p:sp>
      <p:sp>
        <p:nvSpPr>
          <p:cNvPr id="16" name="TextBox 15"/>
          <p:cNvSpPr txBox="1"/>
          <p:nvPr/>
        </p:nvSpPr>
        <p:spPr>
          <a:xfrm>
            <a:off x="1699351" y="4349498"/>
            <a:ext cx="985046" cy="95410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000000"/>
                </a:solidFill>
                <a:latin typeface="Arial"/>
                <a:cs typeface="Arial"/>
              </a:rPr>
              <a:t>Cross-Course Learning Outcome</a:t>
            </a:r>
            <a:endParaRPr lang="en-US" sz="1400" dirty="0">
              <a:solidFill>
                <a:srgbClr val="000000"/>
              </a:solidFill>
              <a:latin typeface="Arial"/>
              <a:cs typeface="Arial"/>
            </a:endParaRPr>
          </a:p>
        </p:txBody>
      </p:sp>
      <p:sp>
        <p:nvSpPr>
          <p:cNvPr id="23" name="Left-Right Arrow 22"/>
          <p:cNvSpPr/>
          <p:nvPr/>
        </p:nvSpPr>
        <p:spPr>
          <a:xfrm rot="2281493">
            <a:off x="1343399" y="4243310"/>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1724498" y="1962623"/>
            <a:ext cx="985046" cy="954107"/>
          </a:xfrm>
          <a:prstGeom prst="rect">
            <a:avLst/>
          </a:prstGeom>
          <a:solidFill>
            <a:srgbClr val="FFFFFF"/>
          </a:solidFill>
          <a:ln>
            <a:solidFill>
              <a:srgbClr val="7F7F7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400" dirty="0" smtClean="0">
                <a:solidFill>
                  <a:prstClr val="white">
                    <a:lumMod val="50000"/>
                  </a:prstClr>
                </a:solidFill>
                <a:latin typeface="Arial"/>
                <a:cs typeface="Arial"/>
              </a:rPr>
              <a:t>Course-Specific Learning Outcome</a:t>
            </a:r>
            <a:endParaRPr lang="en-US" sz="1400" dirty="0">
              <a:solidFill>
                <a:prstClr val="white">
                  <a:lumMod val="50000"/>
                </a:prstClr>
              </a:solidFill>
              <a:latin typeface="Arial"/>
              <a:cs typeface="Arial"/>
            </a:endParaRPr>
          </a:p>
        </p:txBody>
      </p:sp>
      <p:sp>
        <p:nvSpPr>
          <p:cNvPr id="24" name="TextBox 23"/>
          <p:cNvSpPr txBox="1"/>
          <p:nvPr/>
        </p:nvSpPr>
        <p:spPr>
          <a:xfrm>
            <a:off x="3059110" y="1404666"/>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Drafter-Specific Editorial Guidelines</a:t>
            </a:r>
            <a:endParaRPr lang="en-US" sz="1400" dirty="0">
              <a:solidFill>
                <a:srgbClr val="7F7F7F"/>
              </a:solidFill>
              <a:latin typeface="Arial"/>
              <a:cs typeface="Arial"/>
            </a:endParaRPr>
          </a:p>
        </p:txBody>
      </p:sp>
      <p:sp>
        <p:nvSpPr>
          <p:cNvPr id="25" name="Left-Right Arrow 24"/>
          <p:cNvSpPr/>
          <p:nvPr/>
        </p:nvSpPr>
        <p:spPr>
          <a:xfrm rot="19188704">
            <a:off x="1345583" y="2868983"/>
            <a:ext cx="373167" cy="154331"/>
          </a:xfrm>
          <a:prstGeom prst="leftRightArrow">
            <a:avLst/>
          </a:prstGeom>
          <a:solidFill>
            <a:schemeClr val="bg1">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Left-Right Arrow 34"/>
          <p:cNvSpPr/>
          <p:nvPr/>
        </p:nvSpPr>
        <p:spPr>
          <a:xfrm rot="2281493">
            <a:off x="2665963" y="4967632"/>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6" name="Left-Right Arrow 35"/>
          <p:cNvSpPr/>
          <p:nvPr/>
        </p:nvSpPr>
        <p:spPr>
          <a:xfrm rot="19188704">
            <a:off x="2652426" y="4378632"/>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7" name="Left-Right Arrow 36"/>
          <p:cNvSpPr/>
          <p:nvPr/>
        </p:nvSpPr>
        <p:spPr>
          <a:xfrm rot="2281493">
            <a:off x="2686742" y="2753439"/>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8" name="Left-Right Arrow 37"/>
          <p:cNvSpPr/>
          <p:nvPr/>
        </p:nvSpPr>
        <p:spPr>
          <a:xfrm rot="19188704">
            <a:off x="2688926" y="2031742"/>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3030121" y="5035140"/>
            <a:ext cx="1437797" cy="73866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000000"/>
                </a:solidFill>
                <a:latin typeface="Arial"/>
                <a:cs typeface="Arial"/>
              </a:rPr>
              <a:t>Common Editorial Guidelines</a:t>
            </a:r>
            <a:endParaRPr lang="en-US" sz="1400" dirty="0">
              <a:solidFill>
                <a:srgbClr val="000000"/>
              </a:solidFill>
              <a:latin typeface="Arial"/>
              <a:cs typeface="Arial"/>
            </a:endParaRPr>
          </a:p>
        </p:txBody>
      </p:sp>
      <p:sp>
        <p:nvSpPr>
          <p:cNvPr id="40" name="TextBox 39"/>
          <p:cNvSpPr txBox="1"/>
          <p:nvPr/>
        </p:nvSpPr>
        <p:spPr>
          <a:xfrm>
            <a:off x="3008818" y="3884272"/>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Drafter-Specific Editorial Guidelines</a:t>
            </a:r>
            <a:endParaRPr lang="en-US" sz="1400" dirty="0">
              <a:solidFill>
                <a:srgbClr val="7F7F7F"/>
              </a:solidFill>
              <a:latin typeface="Arial"/>
              <a:cs typeface="Arial"/>
            </a:endParaRPr>
          </a:p>
        </p:txBody>
      </p:sp>
      <p:sp>
        <p:nvSpPr>
          <p:cNvPr id="41" name="TextBox 40"/>
          <p:cNvSpPr txBox="1"/>
          <p:nvPr/>
        </p:nvSpPr>
        <p:spPr>
          <a:xfrm>
            <a:off x="4812697" y="1146462"/>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Instructor-Controlled Test Building &amp; Administration</a:t>
            </a:r>
            <a:endParaRPr lang="en-US" sz="1400" dirty="0">
              <a:solidFill>
                <a:srgbClr val="7F7F7F"/>
              </a:solidFill>
              <a:latin typeface="Arial"/>
              <a:cs typeface="Arial"/>
            </a:endParaRPr>
          </a:p>
        </p:txBody>
      </p:sp>
      <p:sp>
        <p:nvSpPr>
          <p:cNvPr id="42" name="TextBox 41"/>
          <p:cNvSpPr txBox="1"/>
          <p:nvPr/>
        </p:nvSpPr>
        <p:spPr>
          <a:xfrm>
            <a:off x="4812697" y="2448080"/>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Instructor-Controlled Test Building &amp; Administration</a:t>
            </a:r>
            <a:endParaRPr lang="en-US" sz="1400" dirty="0">
              <a:solidFill>
                <a:srgbClr val="7F7F7F"/>
              </a:solidFill>
              <a:latin typeface="Arial"/>
              <a:cs typeface="Arial"/>
            </a:endParaRPr>
          </a:p>
        </p:txBody>
      </p:sp>
      <p:sp>
        <p:nvSpPr>
          <p:cNvPr id="43" name="TextBox 42"/>
          <p:cNvSpPr txBox="1"/>
          <p:nvPr/>
        </p:nvSpPr>
        <p:spPr>
          <a:xfrm>
            <a:off x="4812697" y="3793965"/>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Instructor-Controlled Test Building &amp; Administration</a:t>
            </a:r>
            <a:endParaRPr lang="en-US" sz="1400" dirty="0">
              <a:solidFill>
                <a:srgbClr val="7F7F7F"/>
              </a:solidFill>
              <a:latin typeface="Arial"/>
              <a:cs typeface="Arial"/>
            </a:endParaRPr>
          </a:p>
        </p:txBody>
      </p:sp>
      <p:sp>
        <p:nvSpPr>
          <p:cNvPr id="44" name="TextBox 43"/>
          <p:cNvSpPr txBox="1"/>
          <p:nvPr/>
        </p:nvSpPr>
        <p:spPr>
          <a:xfrm>
            <a:off x="4812697" y="5099160"/>
            <a:ext cx="2542738" cy="523220"/>
          </a:xfrm>
          <a:prstGeom prst="rect">
            <a:avLst/>
          </a:prstGeom>
          <a:solidFill>
            <a:srgbClr val="FFFFFF"/>
          </a:solidFill>
          <a:ln>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prstClr val="white">
                    <a:lumMod val="50000"/>
                  </a:prstClr>
                </a:solidFill>
                <a:latin typeface="Arial"/>
                <a:cs typeface="Arial"/>
              </a:rPr>
              <a:t>Instructor-Controlled Test Building &amp; Administration</a:t>
            </a:r>
            <a:endParaRPr lang="en-US" sz="1400" dirty="0">
              <a:solidFill>
                <a:prstClr val="white">
                  <a:lumMod val="50000"/>
                </a:prstClr>
              </a:solidFill>
              <a:latin typeface="Arial"/>
              <a:cs typeface="Arial"/>
            </a:endParaRPr>
          </a:p>
        </p:txBody>
      </p:sp>
      <p:sp>
        <p:nvSpPr>
          <p:cNvPr id="45" name="TextBox 44"/>
          <p:cNvSpPr txBox="1"/>
          <p:nvPr/>
        </p:nvSpPr>
        <p:spPr>
          <a:xfrm>
            <a:off x="4812697" y="1776986"/>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Test Building &amp; Administration</a:t>
            </a:r>
            <a:endParaRPr lang="en-US" sz="1400" dirty="0">
              <a:solidFill>
                <a:srgbClr val="7F7F7F"/>
              </a:solidFill>
              <a:latin typeface="Arial"/>
              <a:cs typeface="Arial"/>
            </a:endParaRPr>
          </a:p>
        </p:txBody>
      </p:sp>
      <p:sp>
        <p:nvSpPr>
          <p:cNvPr id="46" name="TextBox 45"/>
          <p:cNvSpPr txBox="1"/>
          <p:nvPr/>
        </p:nvSpPr>
        <p:spPr>
          <a:xfrm>
            <a:off x="4812697" y="3098666"/>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Test Building &amp; Administration</a:t>
            </a:r>
            <a:endParaRPr lang="en-US" sz="1400" dirty="0">
              <a:solidFill>
                <a:srgbClr val="7F7F7F"/>
              </a:solidFill>
              <a:latin typeface="Arial"/>
              <a:cs typeface="Arial"/>
            </a:endParaRPr>
          </a:p>
        </p:txBody>
      </p:sp>
      <p:sp>
        <p:nvSpPr>
          <p:cNvPr id="47" name="TextBox 46"/>
          <p:cNvSpPr txBox="1"/>
          <p:nvPr/>
        </p:nvSpPr>
        <p:spPr>
          <a:xfrm>
            <a:off x="4812697" y="4414772"/>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Test Building &amp; Administration</a:t>
            </a:r>
            <a:endParaRPr lang="en-US" sz="1400" dirty="0">
              <a:solidFill>
                <a:srgbClr val="7F7F7F"/>
              </a:solidFill>
              <a:latin typeface="Arial"/>
              <a:cs typeface="Arial"/>
            </a:endParaRPr>
          </a:p>
        </p:txBody>
      </p:sp>
      <p:sp>
        <p:nvSpPr>
          <p:cNvPr id="48" name="TextBox 47"/>
          <p:cNvSpPr txBox="1"/>
          <p:nvPr/>
        </p:nvSpPr>
        <p:spPr>
          <a:xfrm>
            <a:off x="4812697" y="5717527"/>
            <a:ext cx="2542738" cy="523220"/>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prstClr val="black"/>
                </a:solidFill>
                <a:latin typeface="Arial"/>
                <a:cs typeface="Arial"/>
              </a:rPr>
              <a:t>Common Test Building &amp; Administration</a:t>
            </a:r>
            <a:endParaRPr lang="en-US" sz="1400" b="1" dirty="0">
              <a:solidFill>
                <a:prstClr val="black"/>
              </a:solidFill>
              <a:latin typeface="Arial"/>
              <a:cs typeface="Arial"/>
            </a:endParaRPr>
          </a:p>
        </p:txBody>
      </p:sp>
      <p:sp>
        <p:nvSpPr>
          <p:cNvPr id="49" name="Left-Right Arrow 48"/>
          <p:cNvSpPr/>
          <p:nvPr/>
        </p:nvSpPr>
        <p:spPr>
          <a:xfrm rot="2281493">
            <a:off x="4458846" y="5658062"/>
            <a:ext cx="373167" cy="154331"/>
          </a:xfrm>
          <a:prstGeom prst="lef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0" name="Left-Right Arrow 49"/>
          <p:cNvSpPr/>
          <p:nvPr/>
        </p:nvSpPr>
        <p:spPr>
          <a:xfrm rot="2281493">
            <a:off x="4418213" y="4419033"/>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Left-Right Arrow 50"/>
          <p:cNvSpPr/>
          <p:nvPr/>
        </p:nvSpPr>
        <p:spPr>
          <a:xfrm rot="2281493">
            <a:off x="4464780" y="3104885"/>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2" name="Left-Right Arrow 51"/>
          <p:cNvSpPr/>
          <p:nvPr/>
        </p:nvSpPr>
        <p:spPr>
          <a:xfrm rot="2281493">
            <a:off x="4464781" y="1852391"/>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Left-Right Arrow 52"/>
          <p:cNvSpPr/>
          <p:nvPr/>
        </p:nvSpPr>
        <p:spPr>
          <a:xfrm rot="19188704">
            <a:off x="4462597" y="1466469"/>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4" name="Left-Right Arrow 53"/>
          <p:cNvSpPr/>
          <p:nvPr/>
        </p:nvSpPr>
        <p:spPr>
          <a:xfrm rot="19188704">
            <a:off x="4462598" y="2737849"/>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5" name="Left-Right Arrow 54"/>
          <p:cNvSpPr/>
          <p:nvPr/>
        </p:nvSpPr>
        <p:spPr>
          <a:xfrm rot="19188704">
            <a:off x="4433782" y="4092982"/>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6" name="Left-Right Arrow 55"/>
          <p:cNvSpPr/>
          <p:nvPr/>
        </p:nvSpPr>
        <p:spPr>
          <a:xfrm rot="19188704">
            <a:off x="4450026" y="5322706"/>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7518890" y="3655424"/>
            <a:ext cx="1357926" cy="258532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smtClean="0">
                <a:solidFill>
                  <a:prstClr val="black"/>
                </a:solidFill>
              </a:rPr>
              <a:t>This path should not be used for formative purposes unless the curriculum is tightly controlled</a:t>
            </a:r>
            <a:endParaRPr lang="en-US" b="1" dirty="0">
              <a:solidFill>
                <a:prstClr val="black"/>
              </a:solidFill>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14327D-3C51-7041-81B2-416FA6E356A7}" type="slidenum">
              <a:rPr lang="en-US" smtClean="0">
                <a:solidFill>
                  <a:prstClr val="black">
                    <a:tint val="75000"/>
                  </a:prstClr>
                </a:solidFill>
              </a:rPr>
              <a:pPr/>
              <a:t>39</a:t>
            </a:fld>
            <a:endParaRPr lang="en-US">
              <a:solidFill>
                <a:prstClr val="black">
                  <a:tint val="75000"/>
                </a:prstClr>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2070265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5" name="Content Placeholder 4"/>
          <p:cNvSpPr>
            <a:spLocks noGrp="1"/>
          </p:cNvSpPr>
          <p:nvPr>
            <p:ph idx="1"/>
          </p:nvPr>
        </p:nvSpPr>
        <p:spPr/>
        <p:txBody>
          <a:bodyPr>
            <a:normAutofit/>
          </a:bodyPr>
          <a:lstStyle/>
          <a:p>
            <a:pPr algn="ctr"/>
            <a:endParaRPr lang="en-US" sz="4800" dirty="0" smtClean="0">
              <a:solidFill>
                <a:schemeClr val="tx1"/>
              </a:solidFill>
            </a:endParaRPr>
          </a:p>
          <a:p>
            <a:pPr algn="ctr"/>
            <a:endParaRPr lang="en-US" sz="4800" dirty="0">
              <a:solidFill>
                <a:schemeClr val="tx1"/>
              </a:solidFill>
            </a:endParaRPr>
          </a:p>
          <a:p>
            <a:pPr algn="ctr"/>
            <a:r>
              <a:rPr lang="en-US" sz="4800" dirty="0" smtClean="0">
                <a:solidFill>
                  <a:schemeClr val="tx1"/>
                </a:solidFill>
              </a:rPr>
              <a:t>The Revised ABA Standards – Adopted August 2014</a:t>
            </a:r>
            <a:endParaRPr lang="en-US" sz="4800" dirty="0">
              <a:solidFill>
                <a:schemeClr val="tx1"/>
              </a:solidFill>
            </a:endParaRPr>
          </a:p>
        </p:txBody>
      </p:sp>
    </p:spTree>
    <p:extLst>
      <p:ext uri="{BB962C8B-B14F-4D97-AF65-F5344CB8AC3E}">
        <p14:creationId xmlns:p14="http://schemas.microsoft.com/office/powerpoint/2010/main" val="5361814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191580" y="1068861"/>
            <a:ext cx="7314735" cy="5287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191581" y="180743"/>
            <a:ext cx="8672662" cy="71759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000" dirty="0" smtClean="0">
                <a:latin typeface="Arial"/>
                <a:cs typeface="Arial"/>
              </a:rPr>
              <a:t>BARBRI’s Product Offering (Under Development)</a:t>
            </a:r>
            <a:endParaRPr lang="en-US" sz="3000" dirty="0">
              <a:latin typeface="Arial"/>
              <a:cs typeface="Arial"/>
            </a:endParaRPr>
          </a:p>
        </p:txBody>
      </p:sp>
      <p:sp>
        <p:nvSpPr>
          <p:cNvPr id="11" name="TextBox 10"/>
          <p:cNvSpPr txBox="1"/>
          <p:nvPr/>
        </p:nvSpPr>
        <p:spPr>
          <a:xfrm>
            <a:off x="191580" y="2958385"/>
            <a:ext cx="1166346" cy="33855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b="1" dirty="0" smtClean="0">
                <a:solidFill>
                  <a:srgbClr val="000000"/>
                </a:solidFill>
                <a:latin typeface="Arial"/>
                <a:cs typeface="Arial"/>
              </a:rPr>
              <a:t>Prompt:</a:t>
            </a:r>
            <a:endParaRPr lang="en-US" sz="1600" b="1" dirty="0">
              <a:solidFill>
                <a:srgbClr val="000000"/>
              </a:solidFill>
              <a:latin typeface="Arial"/>
              <a:cs typeface="Arial"/>
            </a:endParaRPr>
          </a:p>
        </p:txBody>
      </p:sp>
      <p:sp>
        <p:nvSpPr>
          <p:cNvPr id="13" name="TextBox 12"/>
          <p:cNvSpPr txBox="1"/>
          <p:nvPr/>
        </p:nvSpPr>
        <p:spPr>
          <a:xfrm>
            <a:off x="191580" y="3298509"/>
            <a:ext cx="1166346" cy="1015663"/>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dirty="0" smtClean="0">
                <a:solidFill>
                  <a:srgbClr val="000000"/>
                </a:solidFill>
                <a:latin typeface="Arial"/>
                <a:cs typeface="Arial"/>
              </a:rPr>
              <a:t>Which </a:t>
            </a:r>
            <a:r>
              <a:rPr lang="en-US" sz="1200" dirty="0">
                <a:solidFill>
                  <a:srgbClr val="000000"/>
                </a:solidFill>
                <a:latin typeface="Arial"/>
                <a:cs typeface="Arial"/>
              </a:rPr>
              <a:t>measure of damages is </a:t>
            </a:r>
            <a:r>
              <a:rPr lang="en-US" sz="1200" dirty="0" smtClean="0">
                <a:solidFill>
                  <a:srgbClr val="000000"/>
                </a:solidFill>
                <a:latin typeface="Arial"/>
                <a:cs typeface="Arial"/>
              </a:rPr>
              <a:t>appropriate in this case?</a:t>
            </a:r>
          </a:p>
        </p:txBody>
      </p:sp>
      <p:sp>
        <p:nvSpPr>
          <p:cNvPr id="18" name="Slide Number Placeholder 17"/>
          <p:cNvSpPr>
            <a:spLocks noGrp="1"/>
          </p:cNvSpPr>
          <p:nvPr>
            <p:ph type="sldNum" sz="quarter" idx="12"/>
          </p:nvPr>
        </p:nvSpPr>
        <p:spPr/>
        <p:txBody>
          <a:bodyPr/>
          <a:lstStyle/>
          <a:p>
            <a:fld id="{AD00BD76-CA55-CC4A-B022-740F5C4A32FA}" type="slidenum">
              <a:rPr lang="en-US" smtClean="0">
                <a:solidFill>
                  <a:prstClr val="black">
                    <a:tint val="75000"/>
                  </a:prstClr>
                </a:solidFill>
              </a:rPr>
              <a:pPr/>
              <a:t>40</a:t>
            </a:fld>
            <a:endParaRPr lang="en-US">
              <a:solidFill>
                <a:prstClr val="black">
                  <a:tint val="75000"/>
                </a:prstClr>
              </a:solidFill>
            </a:endParaRPr>
          </a:p>
        </p:txBody>
      </p:sp>
      <p:sp>
        <p:nvSpPr>
          <p:cNvPr id="19" name="Date Placeholder 18"/>
          <p:cNvSpPr>
            <a:spLocks noGrp="1"/>
          </p:cNvSpPr>
          <p:nvPr>
            <p:ph type="dt" sz="half" idx="10"/>
          </p:nvPr>
        </p:nvSpPr>
        <p:spPr/>
        <p:txBody>
          <a:bodyPr/>
          <a:lstStyle/>
          <a:p>
            <a:r>
              <a:rPr lang="en-US" smtClean="0">
                <a:solidFill>
                  <a:prstClr val="black">
                    <a:tint val="75000"/>
                  </a:prstClr>
                </a:solidFill>
              </a:rPr>
              <a:t>3/31/15</a:t>
            </a:r>
            <a:endParaRPr lang="en-US">
              <a:solidFill>
                <a:prstClr val="black">
                  <a:tint val="75000"/>
                </a:prstClr>
              </a:solidFill>
            </a:endParaRPr>
          </a:p>
        </p:txBody>
      </p:sp>
      <p:sp>
        <p:nvSpPr>
          <p:cNvPr id="20" name="Footer Placeholder 19"/>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6" name="TextBox 5"/>
          <p:cNvSpPr txBox="1"/>
          <p:nvPr/>
        </p:nvSpPr>
        <p:spPr>
          <a:xfrm>
            <a:off x="3055267" y="2578804"/>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Editorial Guidelines</a:t>
            </a:r>
            <a:endParaRPr lang="en-US" sz="1400" dirty="0">
              <a:solidFill>
                <a:srgbClr val="7F7F7F"/>
              </a:solidFill>
              <a:latin typeface="Arial"/>
              <a:cs typeface="Arial"/>
            </a:endParaRPr>
          </a:p>
        </p:txBody>
      </p:sp>
      <p:sp>
        <p:nvSpPr>
          <p:cNvPr id="16" name="TextBox 15"/>
          <p:cNvSpPr txBox="1"/>
          <p:nvPr/>
        </p:nvSpPr>
        <p:spPr>
          <a:xfrm>
            <a:off x="1699351" y="4349498"/>
            <a:ext cx="985046" cy="73866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000000"/>
                </a:solidFill>
                <a:latin typeface="Arial"/>
                <a:cs typeface="Arial"/>
              </a:rPr>
              <a:t>Generic Learning Outcome</a:t>
            </a:r>
            <a:endParaRPr lang="en-US" sz="1400" dirty="0">
              <a:solidFill>
                <a:srgbClr val="000000"/>
              </a:solidFill>
              <a:latin typeface="Arial"/>
              <a:cs typeface="Arial"/>
            </a:endParaRPr>
          </a:p>
        </p:txBody>
      </p:sp>
      <p:sp>
        <p:nvSpPr>
          <p:cNvPr id="23" name="Left-Right Arrow 22"/>
          <p:cNvSpPr/>
          <p:nvPr/>
        </p:nvSpPr>
        <p:spPr>
          <a:xfrm rot="2281493">
            <a:off x="1343399" y="4243310"/>
            <a:ext cx="373167" cy="154331"/>
          </a:xfrm>
          <a:prstGeom prst="leftRightArrow">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1724498" y="1962623"/>
            <a:ext cx="985046" cy="954107"/>
          </a:xfrm>
          <a:prstGeom prst="rect">
            <a:avLst/>
          </a:prstGeom>
          <a:solidFill>
            <a:srgbClr val="FFFFFF"/>
          </a:solidFill>
          <a:ln>
            <a:solidFill>
              <a:srgbClr val="7F7F7F"/>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400" dirty="0" smtClean="0">
                <a:solidFill>
                  <a:prstClr val="white">
                    <a:lumMod val="50000"/>
                  </a:prstClr>
                </a:solidFill>
                <a:latin typeface="Arial"/>
                <a:cs typeface="Arial"/>
              </a:rPr>
              <a:t>Course-Specific Learning Outcome</a:t>
            </a:r>
            <a:endParaRPr lang="en-US" sz="1400" dirty="0">
              <a:solidFill>
                <a:prstClr val="white">
                  <a:lumMod val="50000"/>
                </a:prstClr>
              </a:solidFill>
              <a:latin typeface="Arial"/>
              <a:cs typeface="Arial"/>
            </a:endParaRPr>
          </a:p>
        </p:txBody>
      </p:sp>
      <p:sp>
        <p:nvSpPr>
          <p:cNvPr id="24" name="TextBox 23"/>
          <p:cNvSpPr txBox="1"/>
          <p:nvPr/>
        </p:nvSpPr>
        <p:spPr>
          <a:xfrm>
            <a:off x="3059110" y="1404666"/>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Drafter-Specific Editorial Guidelines</a:t>
            </a:r>
            <a:endParaRPr lang="en-US" sz="1400" dirty="0">
              <a:solidFill>
                <a:srgbClr val="7F7F7F"/>
              </a:solidFill>
              <a:latin typeface="Arial"/>
              <a:cs typeface="Arial"/>
            </a:endParaRPr>
          </a:p>
        </p:txBody>
      </p:sp>
      <p:sp>
        <p:nvSpPr>
          <p:cNvPr id="25" name="Left-Right Arrow 24"/>
          <p:cNvSpPr/>
          <p:nvPr/>
        </p:nvSpPr>
        <p:spPr>
          <a:xfrm rot="19188704">
            <a:off x="1345583" y="2868983"/>
            <a:ext cx="373167" cy="154331"/>
          </a:xfrm>
          <a:prstGeom prst="leftRightArrow">
            <a:avLst/>
          </a:prstGeom>
          <a:solidFill>
            <a:schemeClr val="bg1">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Left-Right Arrow 34"/>
          <p:cNvSpPr/>
          <p:nvPr/>
        </p:nvSpPr>
        <p:spPr>
          <a:xfrm rot="2281493">
            <a:off x="2665963" y="4967632"/>
            <a:ext cx="373167" cy="154331"/>
          </a:xfrm>
          <a:prstGeom prst="leftRightArrow">
            <a:avLst/>
          </a:prstGeom>
          <a:solidFill>
            <a:schemeClr val="accent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6" name="Left-Right Arrow 35"/>
          <p:cNvSpPr/>
          <p:nvPr/>
        </p:nvSpPr>
        <p:spPr>
          <a:xfrm rot="19188704">
            <a:off x="2652426" y="4378632"/>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7" name="Left-Right Arrow 36"/>
          <p:cNvSpPr/>
          <p:nvPr/>
        </p:nvSpPr>
        <p:spPr>
          <a:xfrm rot="2281493">
            <a:off x="2686742" y="2753439"/>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8" name="Left-Right Arrow 37"/>
          <p:cNvSpPr/>
          <p:nvPr/>
        </p:nvSpPr>
        <p:spPr>
          <a:xfrm rot="19188704">
            <a:off x="2688926" y="2031742"/>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3030121" y="5035140"/>
            <a:ext cx="1437797" cy="73866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000000"/>
                </a:solidFill>
                <a:latin typeface="Arial"/>
                <a:cs typeface="Arial"/>
              </a:rPr>
              <a:t>Common Editorial Guidelines</a:t>
            </a:r>
            <a:endParaRPr lang="en-US" sz="1400" dirty="0">
              <a:solidFill>
                <a:srgbClr val="000000"/>
              </a:solidFill>
              <a:latin typeface="Arial"/>
              <a:cs typeface="Arial"/>
            </a:endParaRPr>
          </a:p>
        </p:txBody>
      </p:sp>
      <p:sp>
        <p:nvSpPr>
          <p:cNvPr id="40" name="TextBox 39"/>
          <p:cNvSpPr txBox="1"/>
          <p:nvPr/>
        </p:nvSpPr>
        <p:spPr>
          <a:xfrm>
            <a:off x="3008818" y="3884272"/>
            <a:ext cx="1437797" cy="738664"/>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Drafter-Specific Editorial Guidelines</a:t>
            </a:r>
            <a:endParaRPr lang="en-US" sz="1400" dirty="0">
              <a:solidFill>
                <a:srgbClr val="7F7F7F"/>
              </a:solidFill>
              <a:latin typeface="Arial"/>
              <a:cs typeface="Arial"/>
            </a:endParaRPr>
          </a:p>
        </p:txBody>
      </p:sp>
      <p:sp>
        <p:nvSpPr>
          <p:cNvPr id="41" name="TextBox 40"/>
          <p:cNvSpPr txBox="1"/>
          <p:nvPr/>
        </p:nvSpPr>
        <p:spPr>
          <a:xfrm>
            <a:off x="4812697" y="1146462"/>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Instructor-Controlled Test Building &amp; Administration</a:t>
            </a:r>
            <a:endParaRPr lang="en-US" sz="1400" dirty="0">
              <a:solidFill>
                <a:srgbClr val="7F7F7F"/>
              </a:solidFill>
              <a:latin typeface="Arial"/>
              <a:cs typeface="Arial"/>
            </a:endParaRPr>
          </a:p>
        </p:txBody>
      </p:sp>
      <p:sp>
        <p:nvSpPr>
          <p:cNvPr id="42" name="TextBox 41"/>
          <p:cNvSpPr txBox="1"/>
          <p:nvPr/>
        </p:nvSpPr>
        <p:spPr>
          <a:xfrm>
            <a:off x="4812697" y="2448080"/>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Instructor-Controlled Test Building &amp; Administration</a:t>
            </a:r>
            <a:endParaRPr lang="en-US" sz="1400" dirty="0">
              <a:solidFill>
                <a:srgbClr val="7F7F7F"/>
              </a:solidFill>
              <a:latin typeface="Arial"/>
              <a:cs typeface="Arial"/>
            </a:endParaRPr>
          </a:p>
        </p:txBody>
      </p:sp>
      <p:sp>
        <p:nvSpPr>
          <p:cNvPr id="43" name="TextBox 42"/>
          <p:cNvSpPr txBox="1"/>
          <p:nvPr/>
        </p:nvSpPr>
        <p:spPr>
          <a:xfrm>
            <a:off x="4812697" y="3793965"/>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Instructor-Controlled Test Building &amp; Administration</a:t>
            </a:r>
            <a:endParaRPr lang="en-US" sz="1400" dirty="0">
              <a:solidFill>
                <a:srgbClr val="7F7F7F"/>
              </a:solidFill>
              <a:latin typeface="Arial"/>
              <a:cs typeface="Arial"/>
            </a:endParaRPr>
          </a:p>
        </p:txBody>
      </p:sp>
      <p:sp>
        <p:nvSpPr>
          <p:cNvPr id="44" name="TextBox 43"/>
          <p:cNvSpPr txBox="1"/>
          <p:nvPr/>
        </p:nvSpPr>
        <p:spPr>
          <a:xfrm>
            <a:off x="4812697" y="5099160"/>
            <a:ext cx="2542738" cy="52322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000000"/>
                </a:solidFill>
                <a:latin typeface="Arial"/>
                <a:cs typeface="Arial"/>
              </a:rPr>
              <a:t>Instructor-Controlled Test Building &amp; Administration</a:t>
            </a:r>
            <a:endParaRPr lang="en-US" sz="1400" dirty="0">
              <a:solidFill>
                <a:srgbClr val="000000"/>
              </a:solidFill>
              <a:latin typeface="Arial"/>
              <a:cs typeface="Arial"/>
            </a:endParaRPr>
          </a:p>
        </p:txBody>
      </p:sp>
      <p:sp>
        <p:nvSpPr>
          <p:cNvPr id="45" name="TextBox 44"/>
          <p:cNvSpPr txBox="1"/>
          <p:nvPr/>
        </p:nvSpPr>
        <p:spPr>
          <a:xfrm>
            <a:off x="4812697" y="1776986"/>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Test Building &amp; Administration</a:t>
            </a:r>
            <a:endParaRPr lang="en-US" sz="1400" dirty="0">
              <a:solidFill>
                <a:srgbClr val="7F7F7F"/>
              </a:solidFill>
              <a:latin typeface="Arial"/>
              <a:cs typeface="Arial"/>
            </a:endParaRPr>
          </a:p>
        </p:txBody>
      </p:sp>
      <p:sp>
        <p:nvSpPr>
          <p:cNvPr id="46" name="TextBox 45"/>
          <p:cNvSpPr txBox="1"/>
          <p:nvPr/>
        </p:nvSpPr>
        <p:spPr>
          <a:xfrm>
            <a:off x="4812697" y="3098666"/>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Test Building &amp; Administration</a:t>
            </a:r>
            <a:endParaRPr lang="en-US" sz="1400" dirty="0">
              <a:solidFill>
                <a:srgbClr val="7F7F7F"/>
              </a:solidFill>
              <a:latin typeface="Arial"/>
              <a:cs typeface="Arial"/>
            </a:endParaRPr>
          </a:p>
        </p:txBody>
      </p:sp>
      <p:sp>
        <p:nvSpPr>
          <p:cNvPr id="47" name="TextBox 46"/>
          <p:cNvSpPr txBox="1"/>
          <p:nvPr/>
        </p:nvSpPr>
        <p:spPr>
          <a:xfrm>
            <a:off x="4812697" y="4414772"/>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7F7F7F"/>
                </a:solidFill>
                <a:latin typeface="Arial"/>
                <a:cs typeface="Arial"/>
              </a:rPr>
              <a:t>Common Test Building &amp; Administration</a:t>
            </a:r>
            <a:endParaRPr lang="en-US" sz="1400" dirty="0">
              <a:solidFill>
                <a:srgbClr val="7F7F7F"/>
              </a:solidFill>
              <a:latin typeface="Arial"/>
              <a:cs typeface="Arial"/>
            </a:endParaRPr>
          </a:p>
        </p:txBody>
      </p:sp>
      <p:sp>
        <p:nvSpPr>
          <p:cNvPr id="48" name="TextBox 47"/>
          <p:cNvSpPr txBox="1"/>
          <p:nvPr/>
        </p:nvSpPr>
        <p:spPr>
          <a:xfrm>
            <a:off x="4812697" y="5717527"/>
            <a:ext cx="2542738" cy="523220"/>
          </a:xfrm>
          <a:prstGeom prst="rect">
            <a:avLst/>
          </a:prstGeom>
          <a:solidFill>
            <a:srgbClr val="FFFFFF"/>
          </a:solidFill>
          <a:ln>
            <a:solidFill>
              <a:srgbClr val="7F7F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prstClr val="white">
                    <a:lumMod val="50000"/>
                  </a:prstClr>
                </a:solidFill>
                <a:latin typeface="Arial"/>
                <a:cs typeface="Arial"/>
              </a:rPr>
              <a:t>Common Test Building &amp; Administration</a:t>
            </a:r>
            <a:endParaRPr lang="en-US" sz="1400" dirty="0">
              <a:solidFill>
                <a:prstClr val="white">
                  <a:lumMod val="50000"/>
                </a:prstClr>
              </a:solidFill>
              <a:latin typeface="Arial"/>
              <a:cs typeface="Arial"/>
            </a:endParaRPr>
          </a:p>
        </p:txBody>
      </p:sp>
      <p:sp>
        <p:nvSpPr>
          <p:cNvPr id="49" name="Left-Right Arrow 48"/>
          <p:cNvSpPr/>
          <p:nvPr/>
        </p:nvSpPr>
        <p:spPr>
          <a:xfrm rot="2281493">
            <a:off x="4458846" y="5658062"/>
            <a:ext cx="373167" cy="154331"/>
          </a:xfrm>
          <a:prstGeom prst="leftRightArrow">
            <a:avLst/>
          </a:prstGeom>
          <a:solidFill>
            <a:schemeClr val="bg1">
              <a:lumMod val="6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0" name="Left-Right Arrow 49"/>
          <p:cNvSpPr/>
          <p:nvPr/>
        </p:nvSpPr>
        <p:spPr>
          <a:xfrm rot="2281493">
            <a:off x="4418213" y="4419033"/>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Left-Right Arrow 50"/>
          <p:cNvSpPr/>
          <p:nvPr/>
        </p:nvSpPr>
        <p:spPr>
          <a:xfrm rot="2281493">
            <a:off x="4464780" y="3104885"/>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2" name="Left-Right Arrow 51"/>
          <p:cNvSpPr/>
          <p:nvPr/>
        </p:nvSpPr>
        <p:spPr>
          <a:xfrm rot="2281493">
            <a:off x="4464781" y="1852391"/>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Left-Right Arrow 52"/>
          <p:cNvSpPr/>
          <p:nvPr/>
        </p:nvSpPr>
        <p:spPr>
          <a:xfrm rot="19188704">
            <a:off x="4462597" y="1466469"/>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4" name="Left-Right Arrow 53"/>
          <p:cNvSpPr/>
          <p:nvPr/>
        </p:nvSpPr>
        <p:spPr>
          <a:xfrm rot="19188704">
            <a:off x="4462598" y="2737849"/>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5" name="Left-Right Arrow 54"/>
          <p:cNvSpPr/>
          <p:nvPr/>
        </p:nvSpPr>
        <p:spPr>
          <a:xfrm rot="19188704">
            <a:off x="4433782" y="4092982"/>
            <a:ext cx="373167" cy="154331"/>
          </a:xfrm>
          <a:prstGeom prst="leftRightArrow">
            <a:avLst/>
          </a:prstGeom>
          <a:solidFill>
            <a:srgbClr val="BFBFB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6" name="Left-Right Arrow 55"/>
          <p:cNvSpPr/>
          <p:nvPr/>
        </p:nvSpPr>
        <p:spPr>
          <a:xfrm rot="19188704">
            <a:off x="4450026" y="5322706"/>
            <a:ext cx="373167" cy="154331"/>
          </a:xfrm>
          <a:prstGeom prst="leftRightArrow">
            <a:avLst/>
          </a:prstGeom>
          <a:solidFill>
            <a:schemeClr val="accent4">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7395539" y="1439432"/>
            <a:ext cx="1628143" cy="480131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smtClean="0">
                <a:solidFill>
                  <a:prstClr val="black"/>
                </a:solidFill>
              </a:rPr>
              <a:t>This path is designed to give schools the maximum cross-course comparability and longitudinal reporting capabilities—while maintaining the feedback loops necessary for increased learning.</a:t>
            </a:r>
            <a:endParaRPr lang="en-US" b="1" dirty="0">
              <a:solidFill>
                <a:prstClr val="black"/>
              </a:solidFill>
            </a:endParaRPr>
          </a:p>
        </p:txBody>
      </p:sp>
    </p:spTree>
    <p:extLst>
      <p:ext uri="{BB962C8B-B14F-4D97-AF65-F5344CB8AC3E}">
        <p14:creationId xmlns:p14="http://schemas.microsoft.com/office/powerpoint/2010/main" val="14351044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578" y="2133384"/>
            <a:ext cx="1760275" cy="1143000"/>
          </a:xfrm>
          <a:prstGeom prst="round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a:normAutofit/>
          </a:bodyPr>
          <a:lstStyle/>
          <a:p>
            <a:r>
              <a:rPr lang="en-US" dirty="0" smtClean="0">
                <a:latin typeface="Arial"/>
                <a:cs typeface="Arial"/>
              </a:rPr>
              <a:t>?</a:t>
            </a:r>
            <a:endParaRPr lang="en-US" dirty="0">
              <a:latin typeface="Arial"/>
              <a:cs typeface="Arial"/>
            </a:endParaRPr>
          </a:p>
        </p:txBody>
      </p:sp>
      <p:sp>
        <p:nvSpPr>
          <p:cNvPr id="3" name="Content Placeholder 2"/>
          <p:cNvSpPr>
            <a:spLocks noGrp="1"/>
          </p:cNvSpPr>
          <p:nvPr>
            <p:ph idx="1"/>
          </p:nvPr>
        </p:nvSpPr>
        <p:spPr>
          <a:xfrm>
            <a:off x="2067999" y="3407702"/>
            <a:ext cx="4793388" cy="712519"/>
          </a:xfrm>
        </p:spPr>
        <p:txBody>
          <a:bodyPr>
            <a:normAutofit fontScale="92500"/>
          </a:bodyPr>
          <a:lstStyle/>
          <a:p>
            <a:pPr marL="0" indent="0" algn="ctr">
              <a:buNone/>
            </a:pPr>
            <a:r>
              <a:rPr lang="en-US" dirty="0" err="1">
                <a:latin typeface="Arial"/>
                <a:cs typeface="Arial"/>
              </a:rPr>
              <a:t>b</a:t>
            </a:r>
            <a:r>
              <a:rPr lang="en-US" dirty="0" err="1" smtClean="0">
                <a:latin typeface="Arial"/>
                <a:cs typeface="Arial"/>
              </a:rPr>
              <a:t>eth.donahue@barbri.com</a:t>
            </a:r>
            <a:endParaRPr lang="en-US" dirty="0">
              <a:latin typeface="Arial"/>
              <a:cs typeface="Aria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Beth Donahue</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1314327D-3C51-7041-81B2-416FA6E356A7}" type="slidenum">
              <a:rPr lang="en-US" smtClean="0">
                <a:solidFill>
                  <a:prstClr val="black">
                    <a:tint val="75000"/>
                  </a:prstClr>
                </a:solidFill>
              </a:rPr>
              <a:pPr/>
              <a:t>41</a:t>
            </a:fld>
            <a:endParaRPr lang="en-US">
              <a:solidFill>
                <a:prstClr val="black">
                  <a:tint val="75000"/>
                </a:prstClr>
              </a:solidFill>
            </a:endParaRPr>
          </a:p>
        </p:txBody>
      </p:sp>
      <p:sp>
        <p:nvSpPr>
          <p:cNvPr id="9" name="Date Placeholder 8"/>
          <p:cNvSpPr>
            <a:spLocks noGrp="1"/>
          </p:cNvSpPr>
          <p:nvPr>
            <p:ph type="dt" sz="half" idx="10"/>
          </p:nvPr>
        </p:nvSpPr>
        <p:spPr/>
        <p:txBody>
          <a:bodyPr/>
          <a:lstStyle/>
          <a:p>
            <a:r>
              <a:rPr lang="en-US" smtClean="0">
                <a:solidFill>
                  <a:prstClr val="black">
                    <a:tint val="75000"/>
                  </a:prstClr>
                </a:solidFill>
              </a:rPr>
              <a:t>6/18/15</a:t>
            </a:r>
            <a:endParaRPr lang="en-US">
              <a:solidFill>
                <a:prstClr val="black">
                  <a:tint val="75000"/>
                </a:prstClr>
              </a:solidFill>
            </a:endParaRPr>
          </a:p>
        </p:txBody>
      </p:sp>
    </p:spTree>
    <p:extLst>
      <p:ext uri="{BB962C8B-B14F-4D97-AF65-F5344CB8AC3E}">
        <p14:creationId xmlns:p14="http://schemas.microsoft.com/office/powerpoint/2010/main" val="871652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5" name="Content Placeholder 4"/>
          <p:cNvSpPr>
            <a:spLocks noGrp="1"/>
          </p:cNvSpPr>
          <p:nvPr>
            <p:ph idx="1"/>
          </p:nvPr>
        </p:nvSpPr>
        <p:spPr/>
        <p:txBody>
          <a:bodyPr>
            <a:normAutofit/>
          </a:bodyPr>
          <a:lstStyle/>
          <a:p>
            <a:r>
              <a:rPr lang="en-US" b="1" dirty="0">
                <a:solidFill>
                  <a:srgbClr val="000000"/>
                </a:solidFill>
                <a:latin typeface="Times New Roman" panose="02020603050405020304" pitchFamily="18" charset="0"/>
              </a:rPr>
              <a:t>Standard 302. </a:t>
            </a:r>
            <a:r>
              <a:rPr lang="en-US" b="1" dirty="0" smtClean="0">
                <a:solidFill>
                  <a:srgbClr val="FF0000"/>
                </a:solidFill>
                <a:latin typeface="Times New Roman" panose="02020603050405020304" pitchFamily="18" charset="0"/>
              </a:rPr>
              <a:t>LEARNING OUTCOMES </a:t>
            </a:r>
            <a:endParaRPr lang="en-US" dirty="0" smtClean="0">
              <a:solidFill>
                <a:srgbClr val="FF0000"/>
              </a:solidFill>
              <a:latin typeface="Times New Roman" panose="02020603050405020304" pitchFamily="18" charset="0"/>
            </a:endParaRPr>
          </a:p>
          <a:p>
            <a:r>
              <a:rPr lang="en-US" b="1" dirty="0" smtClean="0">
                <a:solidFill>
                  <a:srgbClr val="000000"/>
                </a:solidFill>
                <a:latin typeface="Times New Roman" panose="02020603050405020304" pitchFamily="18" charset="0"/>
              </a:rPr>
              <a:t>A </a:t>
            </a:r>
            <a:r>
              <a:rPr lang="en-US" b="1" dirty="0">
                <a:solidFill>
                  <a:srgbClr val="000000"/>
                </a:solidFill>
                <a:latin typeface="Times New Roman" panose="02020603050405020304" pitchFamily="18" charset="0"/>
              </a:rPr>
              <a:t>law school shall establish learning outcomes that shall, at a minimum, include competency in the following: </a:t>
            </a:r>
            <a:endParaRPr lang="en-US"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(a) Knowledge and understanding of substantive and procedural law; </a:t>
            </a:r>
            <a:endParaRPr lang="en-US"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(b) Legal analysis and reasoning, legal research, problem-solving, and written and oral communication in the legal context; </a:t>
            </a:r>
            <a:endParaRPr lang="en-US"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(c) Exercise of proper professional and ethical responsibilities to clients and the legal system; and </a:t>
            </a:r>
            <a:endParaRPr lang="en-US"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(d) Other professional skills needed for competent and ethical participation as a member of the legal profession. </a:t>
            </a:r>
            <a:endParaRPr lang="en-US" dirty="0"/>
          </a:p>
        </p:txBody>
      </p:sp>
    </p:spTree>
    <p:extLst>
      <p:ext uri="{BB962C8B-B14F-4D97-AF65-F5344CB8AC3E}">
        <p14:creationId xmlns:p14="http://schemas.microsoft.com/office/powerpoint/2010/main" val="1612976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5" name="Content Placeholder 4"/>
          <p:cNvSpPr>
            <a:spLocks noGrp="1"/>
          </p:cNvSpPr>
          <p:nvPr>
            <p:ph idx="1"/>
          </p:nvPr>
        </p:nvSpPr>
        <p:spPr/>
        <p:txBody>
          <a:bodyPr/>
          <a:lstStyle/>
          <a:p>
            <a:r>
              <a:rPr lang="en-US" b="1" dirty="0" smtClean="0">
                <a:solidFill>
                  <a:srgbClr val="000000"/>
                </a:solidFill>
                <a:latin typeface="Times New Roman" panose="02020603050405020304" pitchFamily="18" charset="0"/>
              </a:rPr>
              <a:t>Standard </a:t>
            </a:r>
            <a:r>
              <a:rPr lang="en-US" b="1" dirty="0">
                <a:solidFill>
                  <a:srgbClr val="000000"/>
                </a:solidFill>
                <a:latin typeface="Times New Roman" panose="02020603050405020304" pitchFamily="18" charset="0"/>
              </a:rPr>
              <a:t>314. ASSESSMENT OF STUDENT LEARNING </a:t>
            </a:r>
            <a:endParaRPr lang="en-US"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A law school shall utilize both formative and summative assessment methods in its curriculum to measure and improve student learning and provide meaningful feedback to students. </a:t>
            </a:r>
            <a:endParaRPr lang="en-US" dirty="0"/>
          </a:p>
        </p:txBody>
      </p:sp>
    </p:spTree>
    <p:extLst>
      <p:ext uri="{BB962C8B-B14F-4D97-AF65-F5344CB8AC3E}">
        <p14:creationId xmlns:p14="http://schemas.microsoft.com/office/powerpoint/2010/main" val="90277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5" name="Content Placeholder 4"/>
          <p:cNvSpPr>
            <a:spLocks noGrp="1"/>
          </p:cNvSpPr>
          <p:nvPr>
            <p:ph idx="1"/>
          </p:nvPr>
        </p:nvSpPr>
        <p:spPr/>
        <p:txBody>
          <a:bodyPr>
            <a:normAutofit/>
          </a:bodyPr>
          <a:lstStyle/>
          <a:p>
            <a:r>
              <a:rPr lang="en-US" b="1" i="1" dirty="0">
                <a:solidFill>
                  <a:srgbClr val="000000"/>
                </a:solidFill>
                <a:latin typeface="Times New Roman" panose="02020603050405020304" pitchFamily="18" charset="0"/>
              </a:rPr>
              <a:t>Interpretation 314-1 </a:t>
            </a:r>
            <a:r>
              <a:rPr lang="en-US" i="1" dirty="0">
                <a:solidFill>
                  <a:srgbClr val="000000"/>
                </a:solidFill>
                <a:latin typeface="Times New Roman" panose="02020603050405020304" pitchFamily="18" charset="0"/>
              </a:rPr>
              <a:t>Formative assessment methods are measurements at different points during a particular course or at different points over the span of a student’s education that provide meaningful feedback to improve student learning. Summative assessment methods are measurements at the culmination of a particular course or at the culmination of any part of a student’s legal education that measure the degree of student learning. </a:t>
            </a:r>
            <a:endParaRPr lang="en-US" dirty="0"/>
          </a:p>
        </p:txBody>
      </p:sp>
    </p:spTree>
    <p:extLst>
      <p:ext uri="{BB962C8B-B14F-4D97-AF65-F5344CB8AC3E}">
        <p14:creationId xmlns:p14="http://schemas.microsoft.com/office/powerpoint/2010/main" val="755310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5" name="Content Placeholder 4"/>
          <p:cNvSpPr>
            <a:spLocks noGrp="1"/>
          </p:cNvSpPr>
          <p:nvPr>
            <p:ph idx="1"/>
          </p:nvPr>
        </p:nvSpPr>
        <p:spPr/>
        <p:txBody>
          <a:bodyPr>
            <a:normAutofit/>
          </a:bodyPr>
          <a:lstStyle/>
          <a:p>
            <a:r>
              <a:rPr lang="en-US" b="1" i="1" dirty="0" smtClean="0">
                <a:solidFill>
                  <a:srgbClr val="000000"/>
                </a:solidFill>
                <a:latin typeface="Times New Roman" panose="02020603050405020304" pitchFamily="18" charset="0"/>
              </a:rPr>
              <a:t>Interpretation </a:t>
            </a:r>
            <a:r>
              <a:rPr lang="en-US" b="1" i="1" dirty="0">
                <a:solidFill>
                  <a:srgbClr val="000000"/>
                </a:solidFill>
                <a:latin typeface="Times New Roman" panose="02020603050405020304" pitchFamily="18" charset="0"/>
              </a:rPr>
              <a:t>314-2 </a:t>
            </a:r>
            <a:r>
              <a:rPr lang="en-US" i="1" dirty="0">
                <a:solidFill>
                  <a:srgbClr val="000000"/>
                </a:solidFill>
                <a:latin typeface="Times New Roman" panose="02020603050405020304" pitchFamily="18" charset="0"/>
              </a:rPr>
              <a:t>A law school need not apply multiple assessment methods in any particular course. Assessment methods are likely to be different from school to school. Law schools are not required by Standard 314 to use any particular assessment method. </a:t>
            </a:r>
            <a:endParaRPr lang="en-US" dirty="0"/>
          </a:p>
        </p:txBody>
      </p:sp>
    </p:spTree>
    <p:extLst>
      <p:ext uri="{BB962C8B-B14F-4D97-AF65-F5344CB8AC3E}">
        <p14:creationId xmlns:p14="http://schemas.microsoft.com/office/powerpoint/2010/main" val="2390780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5" name="Content Placeholder 4"/>
          <p:cNvSpPr>
            <a:spLocks noGrp="1"/>
          </p:cNvSpPr>
          <p:nvPr>
            <p:ph idx="1"/>
          </p:nvPr>
        </p:nvSpPr>
        <p:spPr/>
        <p:txBody>
          <a:bodyPr>
            <a:normAutofit/>
          </a:bodyPr>
          <a:lstStyle/>
          <a:p>
            <a:r>
              <a:rPr lang="en-US" b="1" dirty="0" smtClean="0">
                <a:solidFill>
                  <a:srgbClr val="000000"/>
                </a:solidFill>
                <a:latin typeface="Times New Roman" panose="02020603050405020304" pitchFamily="18" charset="0"/>
              </a:rPr>
              <a:t>Standard </a:t>
            </a:r>
            <a:r>
              <a:rPr lang="en-US" b="1" dirty="0">
                <a:solidFill>
                  <a:srgbClr val="000000"/>
                </a:solidFill>
                <a:latin typeface="Times New Roman" panose="02020603050405020304" pitchFamily="18" charset="0"/>
              </a:rPr>
              <a:t>315</a:t>
            </a:r>
            <a:r>
              <a:rPr lang="en-US" dirty="0">
                <a:solidFill>
                  <a:srgbClr val="000000"/>
                </a:solidFill>
                <a:latin typeface="Times New Roman" panose="02020603050405020304" pitchFamily="18" charset="0"/>
              </a:rPr>
              <a:t>. </a:t>
            </a:r>
            <a:r>
              <a:rPr lang="en-US" b="1" dirty="0">
                <a:solidFill>
                  <a:srgbClr val="000000"/>
                </a:solidFill>
                <a:latin typeface="Times New Roman" panose="02020603050405020304" pitchFamily="18" charset="0"/>
              </a:rPr>
              <a:t>EVALUATION OF PROGRAM OF LEGAL EDUCATION, LEARNING OUTCOMES, AND ASSESSMENT METHODS </a:t>
            </a:r>
            <a:endParaRPr lang="en-US"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The dean and the faculty of a law school shall conduct ongoing evaluation of the law school's program of legal education, learning outcomes, and assessment methods; and shall use the results of this evaluation to determine the degree of student attainment of competency in the learning outcomes and to make appropriate changes to improve the curriculum. </a:t>
            </a:r>
            <a:endParaRPr lang="en-US" dirty="0"/>
          </a:p>
        </p:txBody>
      </p:sp>
    </p:spTree>
    <p:extLst>
      <p:ext uri="{BB962C8B-B14F-4D97-AF65-F5344CB8AC3E}">
        <p14:creationId xmlns:p14="http://schemas.microsoft.com/office/powerpoint/2010/main" val="2052916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UCL PPT Template">
  <a:themeElements>
    <a:clrScheme name="Custom 1">
      <a:dk1>
        <a:sysClr val="windowText" lastClr="000000"/>
      </a:dk1>
      <a:lt1>
        <a:srgbClr val="5E6A71"/>
      </a:lt1>
      <a:dk2>
        <a:srgbClr val="0046AD"/>
      </a:dk2>
      <a:lt2>
        <a:srgbClr val="DCE0E4"/>
      </a:lt2>
      <a:accent1>
        <a:srgbClr val="0046AD"/>
      </a:accent1>
      <a:accent2>
        <a:srgbClr val="059033"/>
      </a:accent2>
      <a:accent3>
        <a:srgbClr val="9BBB59"/>
      </a:accent3>
      <a:accent4>
        <a:srgbClr val="8064A2"/>
      </a:accent4>
      <a:accent5>
        <a:srgbClr val="4BACC6"/>
      </a:accent5>
      <a:accent6>
        <a:srgbClr val="F79646"/>
      </a:accent6>
      <a:hlink>
        <a:srgbClr val="0046AD"/>
      </a:hlink>
      <a:folHlink>
        <a:srgbClr val="0590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urces  Systems - UNTDCOL Master Slide Version">
  <a:themeElements>
    <a:clrScheme name="Custom 1">
      <a:dk1>
        <a:sysClr val="windowText" lastClr="000000"/>
      </a:dk1>
      <a:lt1>
        <a:srgbClr val="5E6A71"/>
      </a:lt1>
      <a:dk2>
        <a:srgbClr val="0046AD"/>
      </a:dk2>
      <a:lt2>
        <a:srgbClr val="DCE0E4"/>
      </a:lt2>
      <a:accent1>
        <a:srgbClr val="0046AD"/>
      </a:accent1>
      <a:accent2>
        <a:srgbClr val="059033"/>
      </a:accent2>
      <a:accent3>
        <a:srgbClr val="9BBB59"/>
      </a:accent3>
      <a:accent4>
        <a:srgbClr val="8064A2"/>
      </a:accent4>
      <a:accent5>
        <a:srgbClr val="4BACC6"/>
      </a:accent5>
      <a:accent6>
        <a:srgbClr val="F79646"/>
      </a:accent6>
      <a:hlink>
        <a:srgbClr val="0046AD"/>
      </a:hlink>
      <a:folHlink>
        <a:srgbClr val="0590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T Template" id="{8459C8DC-332C-4114-AE64-8CD7B02607AC}" vid="{9893F292-332E-4D00-B8CD-427B278351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UCL PPT Template</Template>
  <TotalTime>277</TotalTime>
  <Words>1256</Words>
  <Application>Microsoft Office PowerPoint</Application>
  <PresentationFormat>On-screen Show (4:3)</PresentationFormat>
  <Paragraphs>198</Paragraphs>
  <Slides>41</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41</vt:i4>
      </vt:variant>
    </vt:vector>
  </HeadingPairs>
  <TitlesOfParts>
    <vt:vector size="49" baseType="lpstr">
      <vt:lpstr>Arial</vt:lpstr>
      <vt:lpstr>Calibri</vt:lpstr>
      <vt:lpstr>Helvetica Neue Bold Condensed</vt:lpstr>
      <vt:lpstr>Times New Roman</vt:lpstr>
      <vt:lpstr>Wingdings</vt:lpstr>
      <vt:lpstr>UCL PPT Template</vt:lpstr>
      <vt:lpstr>Sources  Systems - UNTDCOL Master Slide Version</vt:lpstr>
      <vt:lpstr>Office Theme</vt:lpstr>
      <vt:lpstr>Distruptalicious Legal Instruction:  A year of learning outcomes and multiple assessments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Search for the Formative Assessment Program that Law Professors Will Love</vt:lpstr>
      <vt:lpstr>High-Level Test Question Checklist</vt:lpstr>
      <vt:lpstr>The Prompt-Learning Outcome Link</vt:lpstr>
      <vt:lpstr>Have an Important Outcome in Mind</vt:lpstr>
      <vt:lpstr>Link the Question to the Outcome</vt:lpstr>
      <vt:lpstr>Program Crossroads: What is Important?</vt:lpstr>
      <vt:lpstr>High-Level Test Question Checklist</vt:lpstr>
      <vt:lpstr>Program Crossroads: What is Straightforward?</vt:lpstr>
      <vt:lpstr>High-Level Checklist</vt:lpstr>
      <vt:lpstr>Program Crossroads: When to Test?</vt:lpstr>
      <vt:lpstr>WARNING</vt:lpstr>
      <vt:lpstr>BARBRI’s Product Offering (Under Development)</vt:lpstr>
      <vt:lpstr>?</vt:lpstr>
    </vt:vector>
  </TitlesOfParts>
  <Company>University of North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Wondracek, Jennifer</dc:creator>
  <cp:lastModifiedBy>Porterfield, Eric</cp:lastModifiedBy>
  <cp:revision>19</cp:revision>
  <dcterms:created xsi:type="dcterms:W3CDTF">2015-06-17T18:00:15Z</dcterms:created>
  <dcterms:modified xsi:type="dcterms:W3CDTF">2015-06-18T20:16:34Z</dcterms:modified>
</cp:coreProperties>
</file>